
<file path=[Content_Types].xml><?xml version="1.0" encoding="utf-8"?>
<Types xmlns="http://schemas.openxmlformats.org/package/2006/content-types"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4"/>
  </p:notesMasterIdLst>
  <p:sldIdLst>
    <p:sldId id="257" r:id="rId2"/>
    <p:sldId id="258" r:id="rId3"/>
    <p:sldId id="259" r:id="rId4"/>
    <p:sldId id="260" r:id="rId5"/>
    <p:sldId id="262" r:id="rId6"/>
    <p:sldId id="270" r:id="rId7"/>
    <p:sldId id="271" r:id="rId8"/>
    <p:sldId id="272" r:id="rId9"/>
    <p:sldId id="273" r:id="rId10"/>
    <p:sldId id="264" r:id="rId11"/>
    <p:sldId id="274" r:id="rId12"/>
    <p:sldId id="275" r:id="rId13"/>
    <p:sldId id="280" r:id="rId14"/>
    <p:sldId id="281" r:id="rId15"/>
    <p:sldId id="277" r:id="rId16"/>
    <p:sldId id="278" r:id="rId17"/>
    <p:sldId id="286" r:id="rId18"/>
    <p:sldId id="287" r:id="rId19"/>
    <p:sldId id="282" r:id="rId20"/>
    <p:sldId id="283" r:id="rId21"/>
    <p:sldId id="284" r:id="rId22"/>
    <p:sldId id="285" r:id="rId2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318" autoAdjust="0"/>
    <p:restoredTop sz="93188" autoAdjust="0"/>
  </p:normalViewPr>
  <p:slideViewPr>
    <p:cSldViewPr>
      <p:cViewPr varScale="1">
        <p:scale>
          <a:sx n="78" d="100"/>
          <a:sy n="78" d="100"/>
        </p:scale>
        <p:origin x="120" y="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74" d="100"/>
          <a:sy n="74" d="100"/>
        </p:scale>
        <p:origin x="-2676" y="-9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F22DB50-BBF4-49AF-94C3-7366C757AF8B}" type="datetimeFigureOut">
              <a:rPr lang="en-GB" smtClean="0"/>
              <a:t>26/05/2016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1B934BA-53E4-48F8-B4CD-C34347D9D8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472228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f_and_Ju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4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86597" y="134087"/>
            <a:ext cx="875876" cy="8911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Rectangle 12"/>
          <p:cNvSpPr>
            <a:spLocks noChangeArrowheads="1"/>
          </p:cNvSpPr>
          <p:nvPr userDrawn="1"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3" name="Rectangle 13"/>
          <p:cNvSpPr>
            <a:spLocks noChangeArrowheads="1"/>
          </p:cNvSpPr>
          <p:nvPr userDrawn="1"/>
        </p:nvSpPr>
        <p:spPr bwMode="auto">
          <a:xfrm>
            <a:off x="0" y="457200"/>
            <a:ext cx="0" cy="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7223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4000">
              <a:srgbClr val="92D050"/>
            </a:gs>
            <a:gs pos="100000">
              <a:schemeClr val="bg1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4F1A17-5CBC-4688-BE7A-8F7F3FBEA280}" type="datetimeFigureOut">
              <a:rPr lang="en-GB" smtClean="0"/>
              <a:t>26/05/2016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AAC0B2-0387-4968-A46D-F440EB2894EC}" type="slidenum">
              <a:rPr lang="en-GB" smtClean="0"/>
              <a:t>‹#›</a:t>
            </a:fld>
            <a:endParaRPr lang="en-GB"/>
          </a:p>
        </p:txBody>
      </p:sp>
      <p:pic>
        <p:nvPicPr>
          <p:cNvPr id="8" name="Picture 4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86597" y="134087"/>
            <a:ext cx="875876" cy="8911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Rectangle 12"/>
          <p:cNvSpPr>
            <a:spLocks noChangeArrowheads="1"/>
          </p:cNvSpPr>
          <p:nvPr userDrawn="1"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5" name="Rectangle 13"/>
          <p:cNvSpPr>
            <a:spLocks noChangeArrowheads="1"/>
          </p:cNvSpPr>
          <p:nvPr userDrawn="1"/>
        </p:nvSpPr>
        <p:spPr bwMode="auto">
          <a:xfrm>
            <a:off x="0" y="457200"/>
            <a:ext cx="0" cy="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cxnSp>
        <p:nvCxnSpPr>
          <p:cNvPr id="17" name="Straight Connector 16"/>
          <p:cNvCxnSpPr/>
          <p:nvPr userDrawn="1"/>
        </p:nvCxnSpPr>
        <p:spPr>
          <a:xfrm>
            <a:off x="179513" y="6453336"/>
            <a:ext cx="8782960" cy="0"/>
          </a:xfrm>
          <a:prstGeom prst="line">
            <a:avLst/>
          </a:prstGeom>
          <a:ln w="22225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3" y="134087"/>
            <a:ext cx="907538" cy="9087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62533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681786" y="3573016"/>
            <a:ext cx="7885384" cy="24622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400" b="1" dirty="0" smtClean="0"/>
              <a:t>Consultation on Conversion </a:t>
            </a:r>
          </a:p>
          <a:p>
            <a:pPr algn="ctr"/>
            <a:r>
              <a:rPr lang="en-GB" sz="4400" b="1" dirty="0" smtClean="0"/>
              <a:t>to Academy</a:t>
            </a:r>
            <a:endParaRPr lang="en-GB" sz="1400" b="1" dirty="0" smtClean="0"/>
          </a:p>
          <a:p>
            <a:pPr algn="ctr"/>
            <a:endParaRPr lang="en-GB" sz="1000" b="1" dirty="0" smtClean="0"/>
          </a:p>
          <a:p>
            <a:pPr algn="ctr"/>
            <a:r>
              <a:rPr lang="en-GB" sz="2800" b="1" dirty="0" smtClean="0">
                <a:solidFill>
                  <a:srgbClr val="7030A0"/>
                </a:solidFill>
              </a:rPr>
              <a:t>Parents Open Evening </a:t>
            </a:r>
          </a:p>
          <a:p>
            <a:pPr algn="ctr"/>
            <a:r>
              <a:rPr lang="en-GB" sz="2800" b="1" dirty="0" smtClean="0">
                <a:solidFill>
                  <a:srgbClr val="7030A0"/>
                </a:solidFill>
              </a:rPr>
              <a:t>Wednesday 30</a:t>
            </a:r>
            <a:r>
              <a:rPr lang="en-GB" sz="2800" b="1" baseline="30000" dirty="0" smtClean="0">
                <a:solidFill>
                  <a:srgbClr val="7030A0"/>
                </a:solidFill>
              </a:rPr>
              <a:t>th</a:t>
            </a:r>
            <a:r>
              <a:rPr lang="en-GB" sz="2800" b="1" dirty="0" smtClean="0">
                <a:solidFill>
                  <a:srgbClr val="7030A0"/>
                </a:solidFill>
              </a:rPr>
              <a:t> April, 2014</a:t>
            </a:r>
            <a:endParaRPr lang="en-GB" sz="2800" b="1" dirty="0">
              <a:solidFill>
                <a:srgbClr val="7030A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92030" y="1484784"/>
            <a:ext cx="8064896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400" b="1" dirty="0">
                <a:latin typeface="Tempus Sans ITC" pitchFamily="82" charset="0"/>
              </a:rPr>
              <a:t>Sawley Infant School &amp; Nursery </a:t>
            </a:r>
          </a:p>
          <a:p>
            <a:pPr algn="ctr"/>
            <a:r>
              <a:rPr lang="en-GB" sz="4400" b="1" dirty="0">
                <a:latin typeface="Tempus Sans ITC" pitchFamily="82" charset="0"/>
              </a:rPr>
              <a:t>&amp; Sawley Junior School</a:t>
            </a:r>
          </a:p>
        </p:txBody>
      </p:sp>
    </p:spTree>
    <p:extLst>
      <p:ext uri="{BB962C8B-B14F-4D97-AF65-F5344CB8AC3E}">
        <p14:creationId xmlns:p14="http://schemas.microsoft.com/office/powerpoint/2010/main" val="40395247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75656" y="260648"/>
            <a:ext cx="626802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b="1" dirty="0" smtClean="0">
                <a:latin typeface="Tempus Sans ITC" panose="04020404030D07020202" pitchFamily="82" charset="0"/>
              </a:rPr>
              <a:t>Where does the money come from?</a:t>
            </a:r>
            <a:endParaRPr lang="en-GB" sz="4000" b="1" dirty="0">
              <a:latin typeface="Tempus Sans ITC" panose="04020404030D07020202" pitchFamily="82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485264" y="1628800"/>
            <a:ext cx="828092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GB" altLang="en-US" sz="2400" dirty="0" smtClean="0"/>
              <a:t>Schools currently receive their budget share from the Local Authority (LA).</a:t>
            </a:r>
          </a:p>
          <a:p>
            <a:pPr marL="457200" indent="-457200">
              <a:lnSpc>
                <a:spcPct val="90000"/>
              </a:lnSpc>
              <a:buFont typeface="Arial" panose="020B0604020202020204" pitchFamily="34" charset="0"/>
              <a:buChar char="•"/>
            </a:pPr>
            <a:endParaRPr lang="en-GB" altLang="en-US" sz="2400" i="1" dirty="0"/>
          </a:p>
          <a:p>
            <a:pPr marL="457200" indent="-4572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GB" altLang="en-US" sz="2400" dirty="0" smtClean="0"/>
              <a:t>The LA retains a LACSEG </a:t>
            </a:r>
            <a:r>
              <a:rPr lang="en-GB" altLang="en-US" sz="2400" i="1" dirty="0" smtClean="0"/>
              <a:t>- </a:t>
            </a:r>
            <a:r>
              <a:rPr lang="en-GB" altLang="en-US" sz="2400" i="1" dirty="0"/>
              <a:t>Local Authority Central Spend Equivalent </a:t>
            </a:r>
            <a:r>
              <a:rPr lang="en-GB" altLang="en-US" sz="2400" i="1" dirty="0" smtClean="0"/>
              <a:t>Grant. </a:t>
            </a:r>
            <a:r>
              <a:rPr lang="en-GB" altLang="en-US" sz="2400" dirty="0" smtClean="0"/>
              <a:t>This is a portion of the budget retained to provide LA services e.g. legal representation, HR &amp; payroll services, school improvement advisors.</a:t>
            </a:r>
          </a:p>
          <a:p>
            <a:pPr marL="457200" indent="-457200">
              <a:lnSpc>
                <a:spcPct val="90000"/>
              </a:lnSpc>
              <a:buFont typeface="Arial" panose="020B0604020202020204" pitchFamily="34" charset="0"/>
              <a:buChar char="•"/>
            </a:pPr>
            <a:endParaRPr lang="en-GB" altLang="en-US" sz="2400" i="1" dirty="0"/>
          </a:p>
          <a:p>
            <a:pPr marL="457200" indent="-4572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GB" altLang="en-US" sz="2400" dirty="0" smtClean="0"/>
              <a:t>Academies receive funding direct from the government </a:t>
            </a:r>
            <a:r>
              <a:rPr lang="en-GB" altLang="en-US" sz="2400" dirty="0"/>
              <a:t> </a:t>
            </a:r>
            <a:r>
              <a:rPr lang="en-GB" altLang="en-US" sz="2400" dirty="0" smtClean="0"/>
              <a:t>- the school budget will increase by the LACSEG, estimated to be around £60,000. This would be used to privately source services currently provided by the LA.</a:t>
            </a:r>
            <a:endParaRPr lang="en-GB" altLang="en-US" sz="2400" dirty="0"/>
          </a:p>
          <a:p>
            <a:pPr marL="457200" indent="-457200">
              <a:lnSpc>
                <a:spcPct val="90000"/>
              </a:lnSpc>
              <a:buFont typeface="Arial" panose="020B0604020202020204" pitchFamily="34" charset="0"/>
              <a:buChar char="•"/>
            </a:pPr>
            <a:endParaRPr lang="en-GB" altLang="en-US" sz="3200" i="1" dirty="0"/>
          </a:p>
        </p:txBody>
      </p:sp>
    </p:spTree>
    <p:extLst>
      <p:ext uri="{BB962C8B-B14F-4D97-AF65-F5344CB8AC3E}">
        <p14:creationId xmlns:p14="http://schemas.microsoft.com/office/powerpoint/2010/main" val="11431164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91711" y="271638"/>
            <a:ext cx="626802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dirty="0" smtClean="0">
                <a:latin typeface="Tempus Sans ITC" panose="04020404030D07020202" pitchFamily="82" charset="0"/>
              </a:rPr>
              <a:t>We will not…</a:t>
            </a:r>
            <a:endParaRPr lang="en-GB" sz="3600" b="1" dirty="0">
              <a:latin typeface="Tempus Sans ITC" panose="04020404030D07020202" pitchFamily="82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684459" y="1249047"/>
            <a:ext cx="8280920" cy="42165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GB" altLang="en-US" sz="8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altLang="en-US" sz="2600" dirty="0" smtClean="0"/>
              <a:t>Be changing the current vision, ethos and values of our school.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altLang="en-US" sz="26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altLang="en-US" sz="2600" dirty="0" smtClean="0"/>
              <a:t>Be changing the effective provision currently provided at Sawley Junior School – we will be enhancing it and providing an opportunity for it evolve even further.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altLang="en-US" sz="26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altLang="en-US" sz="2600" dirty="0" smtClean="0"/>
              <a:t>Be changing the level of importance applied to the welfare of our employees and their career satisfaction and development.</a:t>
            </a:r>
          </a:p>
        </p:txBody>
      </p:sp>
    </p:spTree>
    <p:extLst>
      <p:ext uri="{BB962C8B-B14F-4D97-AF65-F5344CB8AC3E}">
        <p14:creationId xmlns:p14="http://schemas.microsoft.com/office/powerpoint/2010/main" val="26926003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91711" y="271638"/>
            <a:ext cx="626802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dirty="0" smtClean="0">
                <a:latin typeface="Tempus Sans ITC" panose="04020404030D07020202" pitchFamily="82" charset="0"/>
              </a:rPr>
              <a:t>We will not…</a:t>
            </a:r>
            <a:endParaRPr lang="en-GB" sz="3600" b="1" dirty="0">
              <a:latin typeface="Tempus Sans ITC" panose="04020404030D07020202" pitchFamily="82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684459" y="1268760"/>
            <a:ext cx="8280920" cy="46166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GB" altLang="en-US" sz="8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altLang="en-US" sz="2600" dirty="0" smtClean="0"/>
              <a:t>Change pay and conditions for employees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altLang="en-US" sz="2600" dirty="0" smtClean="0"/>
              <a:t>Change pension contributions for staff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altLang="en-US" sz="2600" dirty="0" smtClean="0"/>
              <a:t>Change </a:t>
            </a:r>
            <a:r>
              <a:rPr lang="en-GB" altLang="en-US" sz="2600" dirty="0"/>
              <a:t>our name </a:t>
            </a:r>
            <a:endParaRPr lang="en-GB" altLang="en-US" sz="26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altLang="en-US" sz="2600" dirty="0" smtClean="0"/>
              <a:t>Change the uniform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altLang="en-US" sz="2600" dirty="0" smtClean="0"/>
              <a:t>Change our admission policy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altLang="en-US" sz="2600" dirty="0" smtClean="0"/>
              <a:t>Make sweeping changes to the curriculum – curriculum development will be timely, effective and build on the good foundations we have achieved in the last 4 years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altLang="en-US" sz="2600" dirty="0" smtClean="0"/>
              <a:t>Change our provision for children with SEN/D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altLang="en-US" sz="2600" dirty="0" smtClean="0"/>
              <a:t>Ignore aspects </a:t>
            </a:r>
            <a:r>
              <a:rPr lang="en-GB" altLang="en-US" sz="2600" dirty="0"/>
              <a:t>of </a:t>
            </a:r>
            <a:r>
              <a:rPr lang="en-GB" altLang="en-US" sz="2600" dirty="0" smtClean="0"/>
              <a:t>the business </a:t>
            </a:r>
            <a:r>
              <a:rPr lang="en-GB" altLang="en-US" sz="2600" dirty="0"/>
              <a:t>side of the school </a:t>
            </a:r>
            <a:r>
              <a:rPr lang="en-GB" altLang="en-US" sz="2600" dirty="0" smtClean="0"/>
              <a:t>and our ability for enterprise</a:t>
            </a:r>
          </a:p>
        </p:txBody>
      </p:sp>
    </p:spTree>
    <p:extLst>
      <p:ext uri="{BB962C8B-B14F-4D97-AF65-F5344CB8AC3E}">
        <p14:creationId xmlns:p14="http://schemas.microsoft.com/office/powerpoint/2010/main" val="11028129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91711" y="271638"/>
            <a:ext cx="626802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dirty="0" smtClean="0">
                <a:latin typeface="Tempus Sans ITC" panose="04020404030D07020202" pitchFamily="82" charset="0"/>
              </a:rPr>
              <a:t>Staff</a:t>
            </a:r>
            <a:endParaRPr lang="en-GB" sz="3600" b="1" dirty="0">
              <a:latin typeface="Tempus Sans ITC" panose="04020404030D07020202" pitchFamily="82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684459" y="1268760"/>
            <a:ext cx="8280920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GB" altLang="en-US" sz="800" dirty="0" smtClean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400" dirty="0"/>
              <a:t>Teachers and staff transfer to the Academy under existing terms and conditions and </a:t>
            </a:r>
            <a:r>
              <a:rPr lang="en-GB" sz="2400" dirty="0" smtClean="0"/>
              <a:t>pay.</a:t>
            </a:r>
          </a:p>
          <a:p>
            <a:endParaRPr lang="en-GB" sz="24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400" dirty="0"/>
              <a:t>If we wish to </a:t>
            </a:r>
            <a:r>
              <a:rPr lang="en-GB" sz="2400" dirty="0" smtClean="0"/>
              <a:t>amend conditions we </a:t>
            </a:r>
            <a:r>
              <a:rPr lang="en-GB" sz="2400" dirty="0"/>
              <a:t>will need to indicate this as part of the TUPE </a:t>
            </a:r>
            <a:r>
              <a:rPr lang="en-GB" sz="2400" dirty="0" smtClean="0"/>
              <a:t>process.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GB" sz="24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400" dirty="0" smtClean="0"/>
              <a:t>Pay and conditions are not allowed to change  with </a:t>
            </a:r>
            <a:r>
              <a:rPr lang="en-GB" sz="2400" dirty="0" err="1" smtClean="0"/>
              <a:t>ny</a:t>
            </a:r>
            <a:r>
              <a:rPr lang="en-GB" sz="2400" dirty="0" smtClean="0"/>
              <a:t> detrimental effect.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GB" sz="24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400" dirty="0"/>
              <a:t>We can, however, determine the pay and conditions for new </a:t>
            </a:r>
            <a:r>
              <a:rPr lang="en-GB" sz="2400" dirty="0" smtClean="0"/>
              <a:t>staff.</a:t>
            </a:r>
            <a:endParaRPr lang="en-GB" sz="2400" dirty="0"/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36960951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91711" y="271638"/>
            <a:ext cx="626802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dirty="0" smtClean="0">
                <a:latin typeface="Tempus Sans ITC" panose="04020404030D07020202" pitchFamily="82" charset="0"/>
              </a:rPr>
              <a:t>Staff</a:t>
            </a:r>
            <a:endParaRPr lang="en-GB" sz="3600" b="1" dirty="0">
              <a:latin typeface="Tempus Sans ITC" panose="04020404030D07020202" pitchFamily="82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684459" y="1268760"/>
            <a:ext cx="8280920" cy="32070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GB" altLang="en-US" sz="800" dirty="0" smtClean="0"/>
          </a:p>
          <a:p>
            <a:pPr marL="342900" indent="-3429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GB" sz="2400" dirty="0"/>
              <a:t>There is no change to Teachers’ </a:t>
            </a:r>
            <a:r>
              <a:rPr lang="en-GB" sz="2400" dirty="0" smtClean="0"/>
              <a:t>Pensions– </a:t>
            </a:r>
            <a:r>
              <a:rPr lang="en-GB" sz="2400" dirty="0"/>
              <a:t>they remain members of the Teachers’ Pension Scheme (TPS) and employer contributions are </a:t>
            </a:r>
            <a:r>
              <a:rPr lang="en-GB" sz="2400" dirty="0" smtClean="0"/>
              <a:t>unchanged. </a:t>
            </a:r>
          </a:p>
          <a:p>
            <a:pPr marL="342900" indent="-342900">
              <a:lnSpc>
                <a:spcPct val="90000"/>
              </a:lnSpc>
              <a:buFont typeface="Arial" panose="020B0604020202020204" pitchFamily="34" charset="0"/>
              <a:buChar char="•"/>
            </a:pPr>
            <a:endParaRPr lang="en-GB" sz="2400" dirty="0" smtClean="0"/>
          </a:p>
          <a:p>
            <a:pPr marL="342900" indent="-3429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GB" sz="2400" dirty="0"/>
              <a:t>There is no change to </a:t>
            </a:r>
            <a:r>
              <a:rPr lang="en-GB" sz="2400" dirty="0" smtClean="0"/>
              <a:t>Support Staff Pensions.</a:t>
            </a:r>
            <a:endParaRPr lang="en-GB" sz="2400" dirty="0"/>
          </a:p>
          <a:p>
            <a:pPr>
              <a:lnSpc>
                <a:spcPct val="90000"/>
              </a:lnSpc>
            </a:pPr>
            <a:endParaRPr lang="en-GB" sz="2400" dirty="0"/>
          </a:p>
          <a:p>
            <a:pPr marL="342900" indent="-3429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GB" sz="2400" dirty="0"/>
              <a:t>If staff move on to another school, currently all of their continuous service will be preserved.</a:t>
            </a:r>
          </a:p>
          <a:p>
            <a:pPr marL="342900" indent="-342900">
              <a:lnSpc>
                <a:spcPct val="90000"/>
              </a:lnSpc>
              <a:buFont typeface="Arial" panose="020B0604020202020204" pitchFamily="34" charset="0"/>
              <a:buChar char="•"/>
            </a:pPr>
            <a:endParaRPr lang="en-GB" sz="2400" dirty="0" smtClean="0"/>
          </a:p>
        </p:txBody>
      </p:sp>
    </p:spTree>
    <p:extLst>
      <p:ext uri="{BB962C8B-B14F-4D97-AF65-F5344CB8AC3E}">
        <p14:creationId xmlns:p14="http://schemas.microsoft.com/office/powerpoint/2010/main" val="23780918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91711" y="271638"/>
            <a:ext cx="626802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dirty="0" smtClean="0">
                <a:latin typeface="Tempus Sans ITC" panose="04020404030D07020202" pitchFamily="82" charset="0"/>
              </a:rPr>
              <a:t>Governance</a:t>
            </a:r>
            <a:endParaRPr lang="en-GB" sz="3600" b="1" dirty="0">
              <a:latin typeface="Tempus Sans ITC" panose="04020404030D07020202" pitchFamily="82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500722" y="1268760"/>
            <a:ext cx="8280920" cy="36625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GB" altLang="en-US" sz="800" dirty="0" smtClean="0"/>
          </a:p>
          <a:p>
            <a:pPr marL="731520" indent="-457200"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GB" sz="2800" dirty="0"/>
              <a:t>A challenge for all academies in the future, is to ensure that their GB is sufficiently rigorous in how it spends public </a:t>
            </a:r>
            <a:r>
              <a:rPr lang="en-GB" sz="2800" dirty="0" smtClean="0"/>
              <a:t>money.</a:t>
            </a:r>
          </a:p>
          <a:p>
            <a:pPr marL="274320" fontAlgn="auto">
              <a:spcAft>
                <a:spcPts val="0"/>
              </a:spcAft>
              <a:defRPr/>
            </a:pPr>
            <a:endParaRPr lang="en-GB" sz="2800" dirty="0" smtClean="0"/>
          </a:p>
          <a:p>
            <a:pPr marL="731520" indent="-457200"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GB" sz="2800" dirty="0" smtClean="0"/>
              <a:t>Academy status does not ensure the raising standards – this is still down to effective leadership and governance.</a:t>
            </a:r>
          </a:p>
          <a:p>
            <a:pPr marL="731520" indent="-457200">
              <a:buFont typeface="Arial" panose="020B0604020202020204" pitchFamily="34" charset="0"/>
              <a:buChar char="•"/>
              <a:defRPr/>
            </a:pPr>
            <a:endParaRPr lang="en-GB" sz="2800" dirty="0" smtClean="0"/>
          </a:p>
        </p:txBody>
      </p:sp>
    </p:spTree>
    <p:extLst>
      <p:ext uri="{BB962C8B-B14F-4D97-AF65-F5344CB8AC3E}">
        <p14:creationId xmlns:p14="http://schemas.microsoft.com/office/powerpoint/2010/main" val="3792196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91711" y="271638"/>
            <a:ext cx="626802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dirty="0" smtClean="0">
                <a:latin typeface="Tempus Sans ITC" panose="04020404030D07020202" pitchFamily="82" charset="0"/>
              </a:rPr>
              <a:t>Governance (cont’d)</a:t>
            </a:r>
            <a:endParaRPr lang="en-GB" sz="3600" b="1" dirty="0">
              <a:latin typeface="Tempus Sans ITC" panose="04020404030D07020202" pitchFamily="82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500722" y="1268760"/>
            <a:ext cx="8280920" cy="46474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GB" altLang="en-US" sz="800" dirty="0" smtClean="0"/>
          </a:p>
          <a:p>
            <a:pPr marL="731520" indent="-457200">
              <a:buFont typeface="Arial" panose="020B0604020202020204" pitchFamily="34" charset="0"/>
              <a:buChar char="•"/>
              <a:defRPr/>
            </a:pPr>
            <a:r>
              <a:rPr lang="en-GB" sz="2400" dirty="0"/>
              <a:t>The establishment of academies and trusts has moved the governance of schools away from a stakeholder model…a corporate sector model is becoming more prominent and whilst there are still places as of right for parents, the governing body has taken on a more non-executive role, with individuals recruited for their expertise and experience. </a:t>
            </a:r>
            <a:endParaRPr lang="en-GB" sz="2400" dirty="0" smtClean="0"/>
          </a:p>
          <a:p>
            <a:pPr marL="731520" indent="-457200">
              <a:buFont typeface="Arial" panose="020B0604020202020204" pitchFamily="34" charset="0"/>
              <a:buChar char="•"/>
              <a:defRPr/>
            </a:pPr>
            <a:r>
              <a:rPr lang="en-GB" sz="2400" dirty="0" smtClean="0"/>
              <a:t>Governors </a:t>
            </a:r>
            <a:r>
              <a:rPr lang="en-GB" sz="2400" dirty="0"/>
              <a:t>are expected to take on more responsibility (</a:t>
            </a:r>
            <a:r>
              <a:rPr lang="en-GB" sz="2400" dirty="0" err="1"/>
              <a:t>eg</a:t>
            </a:r>
            <a:r>
              <a:rPr lang="en-GB" sz="2400" dirty="0"/>
              <a:t>, for buildings and other assets</a:t>
            </a:r>
            <a:r>
              <a:rPr lang="en-GB" sz="2400" dirty="0" smtClean="0"/>
              <a:t>).</a:t>
            </a:r>
            <a:endParaRPr lang="en-GB" sz="2400" dirty="0"/>
          </a:p>
          <a:p>
            <a:pPr marL="731520" indent="-457200">
              <a:buFont typeface="Arial" panose="020B0604020202020204" pitchFamily="34" charset="0"/>
              <a:buChar char="•"/>
              <a:defRPr/>
            </a:pPr>
            <a:r>
              <a:rPr lang="en-GB" sz="2400" dirty="0"/>
              <a:t>Need for additional training, in particular relating to the new responsibilities and accountabilities that academy status brings.</a:t>
            </a:r>
          </a:p>
        </p:txBody>
      </p:sp>
    </p:spTree>
    <p:extLst>
      <p:ext uri="{BB962C8B-B14F-4D97-AF65-F5344CB8AC3E}">
        <p14:creationId xmlns:p14="http://schemas.microsoft.com/office/powerpoint/2010/main" val="4662879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91711" y="271638"/>
            <a:ext cx="626802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dirty="0" smtClean="0">
                <a:latin typeface="Tempus Sans ITC" panose="04020404030D07020202" pitchFamily="82" charset="0"/>
              </a:rPr>
              <a:t>What about the cons….?</a:t>
            </a:r>
            <a:endParaRPr lang="en-GB" sz="3600" b="1" dirty="0">
              <a:latin typeface="Tempus Sans ITC" panose="04020404030D07020202" pitchFamily="82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500722" y="1268760"/>
            <a:ext cx="8280920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GB" altLang="en-US" sz="8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altLang="en-US" sz="2400" dirty="0"/>
              <a:t>Responsibility for the site: long term </a:t>
            </a:r>
            <a:r>
              <a:rPr lang="en-GB" altLang="en-US" sz="2400" dirty="0" smtClean="0"/>
              <a:t>lease</a:t>
            </a:r>
            <a:endParaRPr lang="en-GB" altLang="en-US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altLang="en-US" sz="2400" dirty="0" smtClean="0"/>
              <a:t>Maintaining </a:t>
            </a:r>
            <a:r>
              <a:rPr lang="en-GB" altLang="en-US" sz="2400" dirty="0"/>
              <a:t>the </a:t>
            </a:r>
            <a:r>
              <a:rPr lang="en-GB" altLang="en-US" sz="2400" dirty="0" smtClean="0"/>
              <a:t>building</a:t>
            </a:r>
            <a:endParaRPr lang="en-GB" altLang="en-US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altLang="en-US" sz="2400" dirty="0" smtClean="0"/>
              <a:t>Additional </a:t>
            </a:r>
            <a:r>
              <a:rPr lang="en-GB" altLang="en-US" sz="2400" dirty="0"/>
              <a:t>employer costs: pensions, maternity, </a:t>
            </a:r>
            <a:r>
              <a:rPr lang="en-GB" altLang="en-US" sz="2400" dirty="0" smtClean="0"/>
              <a:t>redundancy</a:t>
            </a:r>
            <a:endParaRPr lang="en-GB" altLang="en-US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altLang="en-US" sz="2400" dirty="0" smtClean="0"/>
              <a:t>Future </a:t>
            </a:r>
            <a:r>
              <a:rPr lang="en-GB" altLang="en-US" sz="2400" dirty="0"/>
              <a:t>changes to school </a:t>
            </a:r>
            <a:r>
              <a:rPr lang="en-GB" altLang="en-US" sz="2400" dirty="0" smtClean="0"/>
              <a:t>funding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/>
              <a:t>Increased governing body </a:t>
            </a:r>
            <a:r>
              <a:rPr lang="en-GB" sz="2400" dirty="0" smtClean="0"/>
              <a:t>accountabilities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 smtClean="0"/>
              <a:t>Funding </a:t>
            </a:r>
            <a:r>
              <a:rPr lang="en-GB" sz="2400" dirty="0"/>
              <a:t>agreement comes with a </a:t>
            </a:r>
            <a:r>
              <a:rPr lang="en-GB" sz="2400" dirty="0" smtClean="0"/>
              <a:t>minimum commitment </a:t>
            </a:r>
            <a:r>
              <a:rPr lang="en-GB" sz="2400" dirty="0"/>
              <a:t>of 7 </a:t>
            </a:r>
            <a:r>
              <a:rPr lang="en-GB" sz="2400" dirty="0" smtClean="0"/>
              <a:t>years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/>
              <a:t>Some uncharted </a:t>
            </a:r>
            <a:r>
              <a:rPr lang="en-GB" sz="2400" dirty="0" smtClean="0"/>
              <a:t>territory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 smtClean="0"/>
              <a:t>Potential </a:t>
            </a:r>
            <a:r>
              <a:rPr lang="en-GB" sz="2400" dirty="0"/>
              <a:t>short term increase in costs before </a:t>
            </a:r>
            <a:r>
              <a:rPr lang="en-GB" sz="2400" dirty="0" smtClean="0"/>
              <a:t>evidencing longer </a:t>
            </a:r>
            <a:r>
              <a:rPr lang="en-GB" sz="2400" dirty="0"/>
              <a:t>term </a:t>
            </a:r>
            <a:r>
              <a:rPr lang="en-GB" sz="2400" dirty="0" smtClean="0"/>
              <a:t>benefits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 smtClean="0"/>
              <a:t>Isolation </a:t>
            </a:r>
            <a:r>
              <a:rPr lang="en-GB" sz="2400" dirty="0"/>
              <a:t>from rest of system if other schools </a:t>
            </a:r>
            <a:r>
              <a:rPr lang="en-GB" sz="2400" dirty="0" smtClean="0"/>
              <a:t>choose not </a:t>
            </a:r>
            <a:r>
              <a:rPr lang="en-GB" sz="2400" dirty="0"/>
              <a:t>to convert.</a:t>
            </a:r>
            <a:endParaRPr lang="en-GB" sz="2400" dirty="0" smtClean="0"/>
          </a:p>
          <a:p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37189992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91711" y="271638"/>
            <a:ext cx="626802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dirty="0" smtClean="0">
                <a:latin typeface="Tempus Sans ITC" panose="04020404030D07020202" pitchFamily="82" charset="0"/>
              </a:rPr>
              <a:t>What next?</a:t>
            </a:r>
            <a:endParaRPr lang="en-GB" sz="3600" b="1" dirty="0">
              <a:latin typeface="Tempus Sans ITC" panose="04020404030D07020202" pitchFamily="82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500722" y="1268760"/>
            <a:ext cx="8280920" cy="46474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GB" altLang="en-US" sz="8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altLang="en-US" sz="2400" dirty="0" smtClean="0"/>
              <a:t>Agreed period of consultation with all stakeholders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altLang="en-US" sz="2400" dirty="0" smtClean="0"/>
              <a:t>Meetings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altLang="en-US" sz="2400" dirty="0" smtClean="0"/>
              <a:t>Letters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altLang="en-US" sz="2400" dirty="0" smtClean="0"/>
              <a:t>Governors pass a resolution in favour to convert to academy status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altLang="en-US" sz="2400" dirty="0" smtClean="0"/>
              <a:t>Agreement with cluster schools regarding academy model favoured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altLang="en-US" sz="2400" dirty="0" smtClean="0"/>
              <a:t>Application submitted – conversion process begins.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altLang="en-US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altLang="en-US" sz="2400" dirty="0" smtClean="0"/>
              <a:t>Timescales – approximately 4 months.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altLang="en-US" sz="2400" dirty="0"/>
          </a:p>
          <a:p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33514517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91711" y="271638"/>
            <a:ext cx="626802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dirty="0" smtClean="0">
                <a:latin typeface="Tempus Sans ITC" panose="04020404030D07020202" pitchFamily="82" charset="0"/>
              </a:rPr>
              <a:t>What next?</a:t>
            </a:r>
            <a:endParaRPr lang="en-GB" sz="3600" b="1" dirty="0">
              <a:latin typeface="Tempus Sans ITC" panose="04020404030D07020202" pitchFamily="82" charset="0"/>
            </a:endParaRPr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467544" y="1337647"/>
            <a:ext cx="8280920" cy="4524315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GB" altLang="en-US" dirty="0">
                <a:latin typeface="+mn-lt"/>
              </a:rPr>
              <a:t>1. Schools Register interest using the on-line form.</a:t>
            </a:r>
            <a:br>
              <a:rPr lang="en-GB" altLang="en-US" dirty="0">
                <a:latin typeface="+mn-lt"/>
              </a:rPr>
            </a:br>
            <a:r>
              <a:rPr lang="en-GB" altLang="en-US" dirty="0">
                <a:latin typeface="+mn-lt"/>
              </a:rPr>
              <a:t>2. A named contact in Department for Education (</a:t>
            </a:r>
            <a:r>
              <a:rPr lang="en-GB" altLang="en-US" dirty="0" err="1">
                <a:latin typeface="+mn-lt"/>
              </a:rPr>
              <a:t>DfE</a:t>
            </a:r>
            <a:r>
              <a:rPr lang="en-GB" altLang="en-US" dirty="0">
                <a:latin typeface="+mn-lt"/>
              </a:rPr>
              <a:t>) contacts the school and supports them through the conversion process.</a:t>
            </a:r>
            <a:br>
              <a:rPr lang="en-GB" altLang="en-US" dirty="0">
                <a:latin typeface="+mn-lt"/>
              </a:rPr>
            </a:br>
            <a:r>
              <a:rPr lang="en-GB" altLang="en-US" dirty="0">
                <a:latin typeface="+mn-lt"/>
              </a:rPr>
              <a:t>3. School governing body starts the consultation required by legislation with interested parties (can start later but must be completed before Funding Agreement).</a:t>
            </a:r>
          </a:p>
        </p:txBody>
      </p:sp>
    </p:spTree>
    <p:extLst>
      <p:ext uri="{BB962C8B-B14F-4D97-AF65-F5344CB8AC3E}">
        <p14:creationId xmlns:p14="http://schemas.microsoft.com/office/powerpoint/2010/main" val="26231349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11560" y="1340768"/>
            <a:ext cx="828092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3600" dirty="0"/>
              <a:t>This consultation is about what is best for our schools and how we can ensure our children receive an excellent education with a wide range of opportunities and experiences available to them.  Therefore, the Governors would very much welcome your views on our intention to form an Academy.</a:t>
            </a:r>
          </a:p>
        </p:txBody>
      </p:sp>
    </p:spTree>
    <p:extLst>
      <p:ext uri="{BB962C8B-B14F-4D97-AF65-F5344CB8AC3E}">
        <p14:creationId xmlns:p14="http://schemas.microsoft.com/office/powerpoint/2010/main" val="14656147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91711" y="271638"/>
            <a:ext cx="626802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dirty="0" smtClean="0">
                <a:latin typeface="Tempus Sans ITC" panose="04020404030D07020202" pitchFamily="82" charset="0"/>
              </a:rPr>
              <a:t>What next?</a:t>
            </a:r>
            <a:endParaRPr lang="en-GB" sz="3600" b="1" dirty="0">
              <a:latin typeface="Tempus Sans ITC" panose="04020404030D07020202" pitchFamily="82" charset="0"/>
            </a:endParaRPr>
          </a:p>
        </p:txBody>
      </p:sp>
      <p:sp>
        <p:nvSpPr>
          <p:cNvPr id="5" name="Text Box 5"/>
          <p:cNvSpPr txBox="1">
            <a:spLocks noChangeArrowheads="1"/>
          </p:cNvSpPr>
          <p:nvPr/>
        </p:nvSpPr>
        <p:spPr bwMode="auto">
          <a:xfrm>
            <a:off x="755576" y="1340768"/>
            <a:ext cx="7941667" cy="4401205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AutoNum type="arabicPeriod"/>
            </a:pPr>
            <a:r>
              <a:rPr lang="en-GB" altLang="en-US" sz="2800" dirty="0">
                <a:latin typeface="+mn-lt"/>
              </a:rPr>
              <a:t> School governing body and Foundation (where relevant) pass a resolution in favour of academy conversion.</a:t>
            </a:r>
          </a:p>
          <a:p>
            <a:pPr eaLnBrk="1" hangingPunct="1">
              <a:spcBef>
                <a:spcPct val="0"/>
              </a:spcBef>
              <a:buFontTx/>
              <a:buAutoNum type="arabicPeriod"/>
            </a:pPr>
            <a:r>
              <a:rPr lang="en-GB" altLang="en-US" sz="2800" dirty="0">
                <a:latin typeface="+mn-lt"/>
              </a:rPr>
              <a:t> School submits application to convert form to </a:t>
            </a:r>
            <a:r>
              <a:rPr lang="en-GB" altLang="en-US" sz="2800" dirty="0" err="1">
                <a:latin typeface="+mn-lt"/>
              </a:rPr>
              <a:t>DfE</a:t>
            </a:r>
            <a:r>
              <a:rPr lang="en-GB" altLang="en-US" sz="2800" dirty="0">
                <a:latin typeface="+mn-lt"/>
              </a:rPr>
              <a:t>.</a:t>
            </a:r>
          </a:p>
          <a:p>
            <a:pPr eaLnBrk="1" hangingPunct="1">
              <a:spcBef>
                <a:spcPct val="0"/>
              </a:spcBef>
              <a:buFontTx/>
              <a:buAutoNum type="arabicPeriod"/>
            </a:pPr>
            <a:r>
              <a:rPr lang="en-GB" altLang="en-US" sz="2800" dirty="0">
                <a:latin typeface="+mn-lt"/>
              </a:rPr>
              <a:t> Schools develop plans to support another school to raise standards and discuss with named </a:t>
            </a:r>
            <a:r>
              <a:rPr lang="en-GB" altLang="en-US" sz="2800" dirty="0" err="1">
                <a:latin typeface="+mn-lt"/>
              </a:rPr>
              <a:t>DfE</a:t>
            </a:r>
            <a:r>
              <a:rPr lang="en-GB" altLang="en-US" sz="2800" dirty="0">
                <a:latin typeface="+mn-lt"/>
              </a:rPr>
              <a:t> contact. </a:t>
            </a:r>
          </a:p>
          <a:p>
            <a:pPr eaLnBrk="1" hangingPunct="1">
              <a:spcBef>
                <a:spcPct val="0"/>
              </a:spcBef>
              <a:buFontTx/>
              <a:buAutoNum type="arabicPeriod"/>
            </a:pPr>
            <a:r>
              <a:rPr lang="en-GB" altLang="en-US" sz="2800" dirty="0">
                <a:latin typeface="+mn-lt"/>
              </a:rPr>
              <a:t> Local Authority/ governing body start the TUPE process.</a:t>
            </a:r>
          </a:p>
          <a:p>
            <a:pPr eaLnBrk="1" hangingPunct="1">
              <a:spcBef>
                <a:spcPct val="0"/>
              </a:spcBef>
              <a:buFontTx/>
              <a:buAutoNum type="arabicPeriod"/>
            </a:pPr>
            <a:r>
              <a:rPr lang="en-GB" altLang="en-US" sz="2800" dirty="0">
                <a:latin typeface="+mn-lt"/>
              </a:rPr>
              <a:t> Secretary of State approves school proposal and issues Academy Order. </a:t>
            </a:r>
            <a:r>
              <a:rPr lang="en-GB" altLang="en-US" sz="1000" dirty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4502806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91711" y="271638"/>
            <a:ext cx="626802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dirty="0" smtClean="0">
                <a:latin typeface="Tempus Sans ITC" panose="04020404030D07020202" pitchFamily="82" charset="0"/>
              </a:rPr>
              <a:t>What next?</a:t>
            </a:r>
            <a:endParaRPr lang="en-GB" sz="3600" b="1" dirty="0">
              <a:latin typeface="Tempus Sans ITC" panose="04020404030D07020202" pitchFamily="82" charset="0"/>
            </a:endParaRPr>
          </a:p>
        </p:txBody>
      </p:sp>
      <p:sp>
        <p:nvSpPr>
          <p:cNvPr id="4" name="Text Box 8"/>
          <p:cNvSpPr txBox="1">
            <a:spLocks noChangeArrowheads="1"/>
          </p:cNvSpPr>
          <p:nvPr/>
        </p:nvSpPr>
        <p:spPr bwMode="auto">
          <a:xfrm>
            <a:off x="566384" y="1196752"/>
            <a:ext cx="8118677" cy="4524315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AutoNum type="arabicPeriod"/>
            </a:pPr>
            <a:r>
              <a:rPr lang="en-GB" altLang="en-US" sz="2400" dirty="0">
                <a:latin typeface="+mn-lt"/>
              </a:rPr>
              <a:t> School submits grant claim to </a:t>
            </a:r>
            <a:r>
              <a:rPr lang="en-GB" altLang="en-US" sz="2400" dirty="0" err="1">
                <a:latin typeface="+mn-lt"/>
              </a:rPr>
              <a:t>DfE</a:t>
            </a:r>
            <a:r>
              <a:rPr lang="en-GB" altLang="en-US" sz="2400" dirty="0">
                <a:latin typeface="+mn-lt"/>
              </a:rPr>
              <a:t> and receives £25,000 grant to cover costs associated with the conversion process.</a:t>
            </a:r>
          </a:p>
          <a:p>
            <a:pPr eaLnBrk="1" hangingPunct="1">
              <a:spcBef>
                <a:spcPct val="0"/>
              </a:spcBef>
              <a:buFontTx/>
              <a:buAutoNum type="arabicPeriod"/>
            </a:pPr>
            <a:r>
              <a:rPr lang="en-GB" altLang="en-US" sz="2400" dirty="0">
                <a:latin typeface="+mn-lt"/>
              </a:rPr>
              <a:t>  School finalises governance documents based on </a:t>
            </a:r>
            <a:r>
              <a:rPr lang="en-GB" altLang="en-US" sz="2400" dirty="0" err="1">
                <a:latin typeface="+mn-lt"/>
              </a:rPr>
              <a:t>DfE</a:t>
            </a:r>
            <a:r>
              <a:rPr lang="en-GB" altLang="en-US" sz="2400" dirty="0">
                <a:latin typeface="+mn-lt"/>
              </a:rPr>
              <a:t> model documents provided.</a:t>
            </a:r>
          </a:p>
          <a:p>
            <a:pPr eaLnBrk="1" hangingPunct="1">
              <a:spcBef>
                <a:spcPct val="0"/>
              </a:spcBef>
              <a:buFontTx/>
              <a:buAutoNum type="arabicPeriod"/>
            </a:pPr>
            <a:r>
              <a:rPr lang="en-GB" altLang="en-US" sz="2400" dirty="0">
                <a:latin typeface="+mn-lt"/>
              </a:rPr>
              <a:t> School registers the Academy Trust with Companies House.</a:t>
            </a:r>
          </a:p>
          <a:p>
            <a:pPr eaLnBrk="1" hangingPunct="1">
              <a:spcBef>
                <a:spcPct val="0"/>
              </a:spcBef>
              <a:buFontTx/>
              <a:buAutoNum type="arabicPeriod"/>
            </a:pPr>
            <a:r>
              <a:rPr lang="en-GB" altLang="en-US" sz="2400" dirty="0">
                <a:latin typeface="+mn-lt"/>
              </a:rPr>
              <a:t> School agrees leasing arrangements for the school land and buildings.</a:t>
            </a:r>
          </a:p>
          <a:p>
            <a:pPr eaLnBrk="1" hangingPunct="1">
              <a:spcBef>
                <a:spcPct val="0"/>
              </a:spcBef>
              <a:buFontTx/>
              <a:buAutoNum type="arabicPeriod"/>
            </a:pPr>
            <a:r>
              <a:rPr lang="en-GB" altLang="en-US" sz="2400" dirty="0">
                <a:latin typeface="+mn-lt"/>
              </a:rPr>
              <a:t> Local Authority/governing body complete the TUPE process.</a:t>
            </a:r>
          </a:p>
          <a:p>
            <a:pPr eaLnBrk="1" hangingPunct="1">
              <a:spcBef>
                <a:spcPct val="0"/>
              </a:spcBef>
              <a:buFontTx/>
              <a:buAutoNum type="arabicPeriod"/>
            </a:pPr>
            <a:r>
              <a:rPr lang="en-GB" altLang="en-US" sz="2400" dirty="0">
                <a:latin typeface="+mn-lt"/>
              </a:rPr>
              <a:t> School completes required consultation with interested parties.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2400" dirty="0">
                <a:latin typeface="+mn-lt"/>
              </a:rPr>
              <a:t>7. School submits the Funding Agreement to the Secretary of State for approval.</a:t>
            </a:r>
          </a:p>
        </p:txBody>
      </p:sp>
    </p:spTree>
    <p:extLst>
      <p:ext uri="{BB962C8B-B14F-4D97-AF65-F5344CB8AC3E}">
        <p14:creationId xmlns:p14="http://schemas.microsoft.com/office/powerpoint/2010/main" val="32424323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91711" y="271638"/>
            <a:ext cx="626802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dirty="0" smtClean="0">
                <a:latin typeface="Tempus Sans ITC" panose="04020404030D07020202" pitchFamily="82" charset="0"/>
              </a:rPr>
              <a:t>What next?</a:t>
            </a:r>
            <a:endParaRPr lang="en-GB" sz="3600" b="1" dirty="0">
              <a:latin typeface="Tempus Sans ITC" panose="04020404030D07020202" pitchFamily="82" charset="0"/>
            </a:endParaRPr>
          </a:p>
        </p:txBody>
      </p:sp>
      <p:sp>
        <p:nvSpPr>
          <p:cNvPr id="5" name="Text Box 12"/>
          <p:cNvSpPr txBox="1">
            <a:spLocks noChangeArrowheads="1"/>
          </p:cNvSpPr>
          <p:nvPr/>
        </p:nvSpPr>
        <p:spPr bwMode="auto">
          <a:xfrm>
            <a:off x="539552" y="1340768"/>
            <a:ext cx="8424936" cy="4524315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dirty="0">
                <a:latin typeface="+mn-lt"/>
              </a:rPr>
              <a:t>1. </a:t>
            </a:r>
            <a:r>
              <a:rPr lang="en-GB" altLang="en-US" dirty="0" smtClean="0">
                <a:latin typeface="+mn-lt"/>
              </a:rPr>
              <a:t>EFA </a:t>
            </a:r>
            <a:r>
              <a:rPr lang="en-GB" altLang="en-US" dirty="0">
                <a:latin typeface="+mn-lt"/>
              </a:rPr>
              <a:t>provide school with indicative funding letter.</a:t>
            </a:r>
            <a:br>
              <a:rPr lang="en-GB" altLang="en-US" dirty="0">
                <a:latin typeface="+mn-lt"/>
              </a:rPr>
            </a:br>
            <a:r>
              <a:rPr lang="en-GB" altLang="en-US" dirty="0">
                <a:latin typeface="+mn-lt"/>
              </a:rPr>
              <a:t>2. </a:t>
            </a:r>
            <a:r>
              <a:rPr lang="en-GB" altLang="en-US" dirty="0" err="1">
                <a:latin typeface="+mn-lt"/>
              </a:rPr>
              <a:t>DfE</a:t>
            </a:r>
            <a:r>
              <a:rPr lang="en-GB" altLang="en-US" dirty="0">
                <a:latin typeface="+mn-lt"/>
              </a:rPr>
              <a:t> sign and seal Academy funding agreement.</a:t>
            </a:r>
            <a:br>
              <a:rPr lang="en-GB" altLang="en-US" dirty="0">
                <a:latin typeface="+mn-lt"/>
              </a:rPr>
            </a:br>
            <a:r>
              <a:rPr lang="en-GB" altLang="en-US" dirty="0">
                <a:latin typeface="+mn-lt"/>
              </a:rPr>
              <a:t>3. School undertakes CRB checks as necessary.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dirty="0">
                <a:latin typeface="+mn-lt"/>
              </a:rPr>
              <a:t>4.School puts new financial systems and contracts in place.</a:t>
            </a:r>
            <a:br>
              <a:rPr lang="en-GB" altLang="en-US" dirty="0">
                <a:latin typeface="+mn-lt"/>
              </a:rPr>
            </a:br>
            <a:r>
              <a:rPr lang="en-GB" altLang="en-US" dirty="0">
                <a:latin typeface="+mn-lt"/>
              </a:rPr>
              <a:t>5. School completes academy registrations e.g. with exam bodies.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dirty="0">
                <a:latin typeface="+mn-lt"/>
              </a:rPr>
              <a:t>6. School opens officially as an Academy</a:t>
            </a:r>
          </a:p>
        </p:txBody>
      </p:sp>
    </p:spTree>
    <p:extLst>
      <p:ext uri="{BB962C8B-B14F-4D97-AF65-F5344CB8AC3E}">
        <p14:creationId xmlns:p14="http://schemas.microsoft.com/office/powerpoint/2010/main" val="28423413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75656" y="260648"/>
            <a:ext cx="626802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800" b="1" dirty="0" smtClean="0">
                <a:latin typeface="Tempus Sans ITC" panose="04020404030D07020202" pitchFamily="82" charset="0"/>
              </a:rPr>
              <a:t>What is an academy?</a:t>
            </a:r>
            <a:endParaRPr lang="en-GB" sz="4800" b="1" dirty="0">
              <a:latin typeface="Tempus Sans ITC" panose="04020404030D07020202" pitchFamily="82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485264" y="1628800"/>
            <a:ext cx="8280920" cy="40811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GB" altLang="en-US" sz="3200" i="1" dirty="0"/>
              <a:t>Academies are state-funded schools that </a:t>
            </a:r>
            <a:r>
              <a:rPr lang="en-GB" altLang="en-US" sz="3200" i="1" dirty="0" smtClean="0"/>
              <a:t>are not under </a:t>
            </a:r>
            <a:r>
              <a:rPr lang="en-GB" altLang="en-US" sz="3200" i="1" dirty="0"/>
              <a:t>Local </a:t>
            </a:r>
            <a:r>
              <a:rPr lang="en-GB" altLang="en-US" sz="3200" i="1" dirty="0" smtClean="0"/>
              <a:t>Authority control.</a:t>
            </a:r>
          </a:p>
          <a:p>
            <a:pPr marL="457200" indent="-457200">
              <a:lnSpc>
                <a:spcPct val="90000"/>
              </a:lnSpc>
              <a:buFont typeface="Arial" panose="020B0604020202020204" pitchFamily="34" charset="0"/>
              <a:buChar char="•"/>
            </a:pPr>
            <a:endParaRPr lang="en-GB" altLang="en-US" sz="3200" i="1" dirty="0"/>
          </a:p>
          <a:p>
            <a:pPr marL="457200" indent="-4572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GB" altLang="en-US" sz="3200" i="1" dirty="0" smtClean="0"/>
              <a:t>They receive funding direct from the government.</a:t>
            </a:r>
          </a:p>
          <a:p>
            <a:pPr marL="457200" indent="-457200">
              <a:lnSpc>
                <a:spcPct val="90000"/>
              </a:lnSpc>
              <a:buFont typeface="Arial" panose="020B0604020202020204" pitchFamily="34" charset="0"/>
              <a:buChar char="•"/>
            </a:pPr>
            <a:endParaRPr lang="en-GB" altLang="en-US" sz="3200" i="1" dirty="0"/>
          </a:p>
          <a:p>
            <a:pPr marL="457200" indent="-4572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GB" altLang="en-US" sz="3200" i="1" dirty="0" smtClean="0"/>
              <a:t>Academies can be independent, part of an academy group or be sponsored by an established academy group.</a:t>
            </a:r>
            <a:endParaRPr lang="en-GB" altLang="en-US" sz="3200" i="1" dirty="0"/>
          </a:p>
        </p:txBody>
      </p:sp>
    </p:spTree>
    <p:extLst>
      <p:ext uri="{BB962C8B-B14F-4D97-AF65-F5344CB8AC3E}">
        <p14:creationId xmlns:p14="http://schemas.microsoft.com/office/powerpoint/2010/main" val="7903962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75656" y="260648"/>
            <a:ext cx="626802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800" b="1" dirty="0" smtClean="0">
                <a:latin typeface="Tempus Sans ITC" panose="04020404030D07020202" pitchFamily="82" charset="0"/>
              </a:rPr>
              <a:t>An academy can…</a:t>
            </a:r>
            <a:endParaRPr lang="en-GB" sz="4800" b="1" dirty="0">
              <a:latin typeface="Tempus Sans ITC" panose="04020404030D07020202" pitchFamily="82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549361" y="1772816"/>
            <a:ext cx="8280920" cy="31947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GB" altLang="en-US" sz="3200" i="1" dirty="0"/>
              <a:t>s</a:t>
            </a:r>
            <a:r>
              <a:rPr lang="en-GB" altLang="en-US" sz="3200" i="1" dirty="0" smtClean="0"/>
              <a:t>et it’s own curriculum</a:t>
            </a:r>
          </a:p>
          <a:p>
            <a:pPr marL="457200" indent="-457200">
              <a:lnSpc>
                <a:spcPct val="90000"/>
              </a:lnSpc>
              <a:buFont typeface="Arial" panose="020B0604020202020204" pitchFamily="34" charset="0"/>
              <a:buChar char="•"/>
            </a:pPr>
            <a:endParaRPr lang="en-GB" altLang="en-US" sz="3200" i="1" dirty="0"/>
          </a:p>
          <a:p>
            <a:pPr marL="457200" indent="-4572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GB" altLang="en-US" sz="3200" i="1" dirty="0"/>
              <a:t>m</a:t>
            </a:r>
            <a:r>
              <a:rPr lang="en-GB" altLang="en-US" sz="3200" i="1" dirty="0" smtClean="0"/>
              <a:t>anage it’s entire budget sourcing the best possible value for money for services.</a:t>
            </a:r>
          </a:p>
          <a:p>
            <a:pPr marL="457200" indent="-457200">
              <a:lnSpc>
                <a:spcPct val="90000"/>
              </a:lnSpc>
              <a:buFont typeface="Arial" panose="020B0604020202020204" pitchFamily="34" charset="0"/>
              <a:buChar char="•"/>
            </a:pPr>
            <a:endParaRPr lang="en-GB" altLang="en-US" sz="3200" i="1" dirty="0"/>
          </a:p>
          <a:p>
            <a:pPr marL="457200" indent="-4572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GB" altLang="en-US" sz="3200" i="1" dirty="0"/>
              <a:t>w</a:t>
            </a:r>
            <a:r>
              <a:rPr lang="en-GB" altLang="en-US" sz="3200" i="1" dirty="0" smtClean="0"/>
              <a:t>ork </a:t>
            </a:r>
            <a:r>
              <a:rPr lang="en-GB" altLang="en-US" sz="3200" i="1" dirty="0"/>
              <a:t>in collaboration </a:t>
            </a:r>
            <a:r>
              <a:rPr lang="en-GB" altLang="en-US" sz="3200" i="1" dirty="0" smtClean="0"/>
              <a:t>with other schools as a </a:t>
            </a:r>
            <a:r>
              <a:rPr lang="en-GB" altLang="en-US" sz="3200" b="1" i="1" dirty="0" smtClean="0"/>
              <a:t>Trust</a:t>
            </a:r>
            <a:r>
              <a:rPr lang="en-GB" altLang="en-US" sz="3200" i="1" dirty="0" smtClean="0"/>
              <a:t> to maintain and improve standards.</a:t>
            </a:r>
          </a:p>
        </p:txBody>
      </p:sp>
    </p:spTree>
    <p:extLst>
      <p:ext uri="{BB962C8B-B14F-4D97-AF65-F5344CB8AC3E}">
        <p14:creationId xmlns:p14="http://schemas.microsoft.com/office/powerpoint/2010/main" val="21056324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91711" y="271638"/>
            <a:ext cx="626802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800" b="1" dirty="0" smtClean="0">
                <a:latin typeface="Tempus Sans ITC" panose="04020404030D07020202" pitchFamily="82" charset="0"/>
              </a:rPr>
              <a:t>Why now?</a:t>
            </a:r>
            <a:endParaRPr lang="en-GB" sz="4800" b="1" dirty="0">
              <a:latin typeface="Tempus Sans ITC" panose="04020404030D07020202" pitchFamily="82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485264" y="1772816"/>
            <a:ext cx="8280920" cy="35455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00100" lvl="1" indent="-342900">
              <a:lnSpc>
                <a:spcPct val="85000"/>
              </a:lnSpc>
              <a:buFont typeface="Arial" pitchFamily="34" charset="0"/>
              <a:buChar char="•"/>
            </a:pPr>
            <a:r>
              <a:rPr lang="en-GB" altLang="en-US" sz="2400" dirty="0" smtClean="0"/>
              <a:t>Over the last 3 years, the local schools in our cluster have been building collaborative working and sharing staff expertise. </a:t>
            </a:r>
          </a:p>
          <a:p>
            <a:pPr marL="742950" lvl="1" indent="-285750">
              <a:lnSpc>
                <a:spcPct val="85000"/>
              </a:lnSpc>
              <a:buFont typeface="Arial" panose="020B0604020202020204" pitchFamily="34" charset="0"/>
              <a:buChar char="•"/>
            </a:pPr>
            <a:endParaRPr lang="en-GB" altLang="en-US" sz="2400" dirty="0"/>
          </a:p>
          <a:p>
            <a:pPr marL="742950" lvl="1" indent="-285750">
              <a:lnSpc>
                <a:spcPct val="85000"/>
              </a:lnSpc>
              <a:buFont typeface="Arial" panose="020B0604020202020204" pitchFamily="34" charset="0"/>
              <a:buChar char="•"/>
            </a:pPr>
            <a:r>
              <a:rPr lang="en-GB" altLang="en-US" sz="2400" dirty="0" smtClean="0"/>
              <a:t>Strong links are forming between a variety of roles who are sharing good practice and expertise towards a common goal. </a:t>
            </a:r>
          </a:p>
          <a:p>
            <a:pPr marL="742950" lvl="1" indent="-285750">
              <a:lnSpc>
                <a:spcPct val="85000"/>
              </a:lnSpc>
              <a:buFont typeface="Arial" panose="020B0604020202020204" pitchFamily="34" charset="0"/>
              <a:buChar char="•"/>
            </a:pPr>
            <a:endParaRPr lang="en-GB" altLang="en-US" sz="2400" dirty="0" smtClean="0"/>
          </a:p>
          <a:p>
            <a:pPr marL="742950" lvl="1" indent="-285750">
              <a:lnSpc>
                <a:spcPct val="85000"/>
              </a:lnSpc>
              <a:buFont typeface="Arial" panose="020B0604020202020204" pitchFamily="34" charset="0"/>
              <a:buChar char="•"/>
            </a:pPr>
            <a:r>
              <a:rPr lang="en-GB" sz="2400" dirty="0"/>
              <a:t>Purchasing services and resources across a group of schools reduces costs and enables services to be more tailored to our </a:t>
            </a:r>
            <a:r>
              <a:rPr lang="en-GB" sz="2400" dirty="0" smtClean="0"/>
              <a:t>needs. </a:t>
            </a:r>
            <a:endParaRPr lang="en-GB" altLang="en-US" sz="2400" dirty="0"/>
          </a:p>
        </p:txBody>
      </p:sp>
      <p:sp>
        <p:nvSpPr>
          <p:cNvPr id="4" name="TextBox 3"/>
          <p:cNvSpPr txBox="1"/>
          <p:nvPr/>
        </p:nvSpPr>
        <p:spPr>
          <a:xfrm>
            <a:off x="1619672" y="1102635"/>
            <a:ext cx="552969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i="1" dirty="0" smtClean="0"/>
              <a:t>Cluster Collaboration</a:t>
            </a:r>
            <a:endParaRPr lang="en-GB" sz="3200" i="1" dirty="0"/>
          </a:p>
        </p:txBody>
      </p:sp>
    </p:spTree>
    <p:extLst>
      <p:ext uri="{BB962C8B-B14F-4D97-AF65-F5344CB8AC3E}">
        <p14:creationId xmlns:p14="http://schemas.microsoft.com/office/powerpoint/2010/main" val="11431164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91711" y="271638"/>
            <a:ext cx="626802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800" b="1" dirty="0" smtClean="0">
                <a:latin typeface="Tempus Sans ITC" panose="04020404030D07020202" pitchFamily="82" charset="0"/>
              </a:rPr>
              <a:t>Why now?</a:t>
            </a:r>
            <a:endParaRPr lang="en-GB" sz="4800" b="1" dirty="0">
              <a:latin typeface="Tempus Sans ITC" panose="04020404030D07020202" pitchFamily="82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485264" y="1687410"/>
            <a:ext cx="8280920" cy="35979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>
              <a:lnSpc>
                <a:spcPct val="85000"/>
              </a:lnSpc>
            </a:pPr>
            <a:endParaRPr lang="en-GB" altLang="en-US" sz="2800" dirty="0" smtClean="0"/>
          </a:p>
          <a:p>
            <a:pPr marL="742950" lvl="1" indent="-285750">
              <a:lnSpc>
                <a:spcPct val="85000"/>
              </a:lnSpc>
              <a:buFont typeface="Arial" panose="020B0604020202020204" pitchFamily="34" charset="0"/>
              <a:buChar char="•"/>
            </a:pPr>
            <a:r>
              <a:rPr lang="en-GB" altLang="en-US" sz="2400" dirty="0"/>
              <a:t>The current government plans to implement a new National Curriculum which some professionals consider to be ‘flawed’ and inappropriate. </a:t>
            </a:r>
            <a:endParaRPr lang="en-GB" altLang="en-US" sz="2400" dirty="0" smtClean="0"/>
          </a:p>
          <a:p>
            <a:pPr marL="742950" lvl="1" indent="-285750">
              <a:lnSpc>
                <a:spcPct val="85000"/>
              </a:lnSpc>
              <a:buFont typeface="Arial" panose="020B0604020202020204" pitchFamily="34" charset="0"/>
              <a:buChar char="•"/>
            </a:pPr>
            <a:endParaRPr lang="en-GB" altLang="en-US" sz="2400" dirty="0"/>
          </a:p>
          <a:p>
            <a:pPr marL="742950" lvl="1" indent="-285750">
              <a:lnSpc>
                <a:spcPct val="85000"/>
              </a:lnSpc>
              <a:buFont typeface="Arial" panose="020B0604020202020204" pitchFamily="34" charset="0"/>
              <a:buChar char="•"/>
            </a:pPr>
            <a:r>
              <a:rPr lang="en-GB" altLang="en-US" sz="2400" dirty="0" smtClean="0"/>
              <a:t>As an academy, the school can provide a curriculum that is relevant and appropriate for our children and their future.</a:t>
            </a:r>
          </a:p>
          <a:p>
            <a:pPr marL="742950" lvl="1" indent="-285750">
              <a:lnSpc>
                <a:spcPct val="85000"/>
              </a:lnSpc>
              <a:buFont typeface="Arial" panose="020B0604020202020204" pitchFamily="34" charset="0"/>
              <a:buChar char="•"/>
            </a:pPr>
            <a:endParaRPr lang="en-GB" altLang="en-US" sz="2400" dirty="0"/>
          </a:p>
          <a:p>
            <a:pPr marL="742950" lvl="1" indent="-285750">
              <a:lnSpc>
                <a:spcPct val="85000"/>
              </a:lnSpc>
              <a:buFont typeface="Arial" panose="020B0604020202020204" pitchFamily="34" charset="0"/>
              <a:buChar char="•"/>
            </a:pPr>
            <a:r>
              <a:rPr lang="en-GB" altLang="en-US" sz="2400" i="1" dirty="0" smtClean="0"/>
              <a:t>The school will still be inspected by Ofsted and judged on the quality of curriculum provision.</a:t>
            </a:r>
          </a:p>
          <a:p>
            <a:pPr marL="742950" lvl="1" indent="-285750">
              <a:lnSpc>
                <a:spcPct val="85000"/>
              </a:lnSpc>
              <a:buFont typeface="Arial" panose="020B0604020202020204" pitchFamily="34" charset="0"/>
              <a:buChar char="•"/>
            </a:pPr>
            <a:endParaRPr lang="en-GB" altLang="en-US" sz="2400" dirty="0"/>
          </a:p>
        </p:txBody>
      </p:sp>
      <p:sp>
        <p:nvSpPr>
          <p:cNvPr id="4" name="TextBox 3"/>
          <p:cNvSpPr txBox="1"/>
          <p:nvPr/>
        </p:nvSpPr>
        <p:spPr>
          <a:xfrm>
            <a:off x="1619672" y="1102635"/>
            <a:ext cx="552969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i="1" dirty="0" smtClean="0"/>
              <a:t>Curriculum Development</a:t>
            </a:r>
            <a:endParaRPr lang="en-GB" sz="3200" i="1" dirty="0"/>
          </a:p>
        </p:txBody>
      </p:sp>
    </p:spTree>
    <p:extLst>
      <p:ext uri="{BB962C8B-B14F-4D97-AF65-F5344CB8AC3E}">
        <p14:creationId xmlns:p14="http://schemas.microsoft.com/office/powerpoint/2010/main" val="11834197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91711" y="271638"/>
            <a:ext cx="626802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800" b="1" dirty="0" smtClean="0">
                <a:latin typeface="Tempus Sans ITC" panose="04020404030D07020202" pitchFamily="82" charset="0"/>
              </a:rPr>
              <a:t>Why now?</a:t>
            </a:r>
            <a:endParaRPr lang="en-GB" sz="4800" b="1" dirty="0">
              <a:latin typeface="Tempus Sans ITC" panose="04020404030D07020202" pitchFamily="82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485264" y="1687410"/>
            <a:ext cx="8280920" cy="42257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>
              <a:lnSpc>
                <a:spcPct val="85000"/>
              </a:lnSpc>
            </a:pPr>
            <a:endParaRPr lang="en-GB" altLang="en-US" sz="2800" dirty="0" smtClean="0"/>
          </a:p>
          <a:p>
            <a:pPr marL="742950" lvl="1" indent="-285750">
              <a:lnSpc>
                <a:spcPct val="85000"/>
              </a:lnSpc>
              <a:buFont typeface="Arial" panose="020B0604020202020204" pitchFamily="34" charset="0"/>
              <a:buChar char="•"/>
            </a:pPr>
            <a:r>
              <a:rPr lang="en-GB" altLang="en-US" sz="2400" dirty="0"/>
              <a:t>T</a:t>
            </a:r>
            <a:r>
              <a:rPr lang="en-GB" altLang="en-US" sz="2400" dirty="0" smtClean="0"/>
              <a:t>he school is eligible to convert following its recent successful ‘good’ from Ofsted. </a:t>
            </a:r>
            <a:r>
              <a:rPr lang="en-GB" altLang="en-US" sz="2400" i="1" dirty="0" smtClean="0"/>
              <a:t>(Leadership is considered to have the capacity to continue and sustain standards.)</a:t>
            </a:r>
          </a:p>
          <a:p>
            <a:pPr marL="742950" lvl="1" indent="-285750">
              <a:lnSpc>
                <a:spcPct val="85000"/>
              </a:lnSpc>
              <a:buFont typeface="Arial" panose="020B0604020202020204" pitchFamily="34" charset="0"/>
              <a:buChar char="•"/>
            </a:pPr>
            <a:endParaRPr lang="en-GB" altLang="en-US" sz="2400" dirty="0" smtClean="0"/>
          </a:p>
          <a:p>
            <a:pPr marL="742950" lvl="1" indent="-285750">
              <a:lnSpc>
                <a:spcPct val="85000"/>
              </a:lnSpc>
              <a:buFont typeface="Arial" panose="020B0604020202020204" pitchFamily="34" charset="0"/>
              <a:buChar char="•"/>
            </a:pPr>
            <a:r>
              <a:rPr lang="en-GB" altLang="en-US" sz="2400" dirty="0" smtClean="0"/>
              <a:t>In further support would be the collaborative intentions of good/outstanding cluster schools.</a:t>
            </a:r>
          </a:p>
          <a:p>
            <a:pPr marL="742950" lvl="1" indent="-285750">
              <a:lnSpc>
                <a:spcPct val="85000"/>
              </a:lnSpc>
              <a:buFont typeface="Arial" panose="020B0604020202020204" pitchFamily="34" charset="0"/>
              <a:buChar char="•"/>
            </a:pPr>
            <a:endParaRPr lang="en-GB" altLang="en-US" sz="2400" dirty="0"/>
          </a:p>
          <a:p>
            <a:pPr marL="742950" lvl="1" indent="-285750">
              <a:lnSpc>
                <a:spcPct val="85000"/>
              </a:lnSpc>
              <a:buFont typeface="Arial" panose="020B0604020202020204" pitchFamily="34" charset="0"/>
              <a:buChar char="•"/>
            </a:pPr>
            <a:r>
              <a:rPr lang="en-GB" altLang="en-US" sz="2400" dirty="0" smtClean="0"/>
              <a:t>The school is financially secure due to excellence in financial management.</a:t>
            </a:r>
          </a:p>
          <a:p>
            <a:pPr marL="742950" lvl="1" indent="-285750">
              <a:lnSpc>
                <a:spcPct val="85000"/>
              </a:lnSpc>
              <a:buFont typeface="Arial" panose="020B0604020202020204" pitchFamily="34" charset="0"/>
              <a:buChar char="•"/>
            </a:pPr>
            <a:endParaRPr lang="en-GB" altLang="en-US" sz="2400" dirty="0"/>
          </a:p>
          <a:p>
            <a:pPr marL="742950" lvl="1" indent="-285750">
              <a:lnSpc>
                <a:spcPct val="85000"/>
              </a:lnSpc>
              <a:buFont typeface="Arial" panose="020B0604020202020204" pitchFamily="34" charset="0"/>
              <a:buChar char="•"/>
            </a:pPr>
            <a:r>
              <a:rPr lang="en-GB" altLang="en-US" sz="2400" dirty="0" smtClean="0"/>
              <a:t>Buildings and grounds are in an excellent state of repair.</a:t>
            </a:r>
          </a:p>
          <a:p>
            <a:pPr marL="742950" lvl="1" indent="-285750">
              <a:lnSpc>
                <a:spcPct val="85000"/>
              </a:lnSpc>
              <a:buFont typeface="Arial" panose="020B0604020202020204" pitchFamily="34" charset="0"/>
              <a:buChar char="•"/>
            </a:pPr>
            <a:endParaRPr lang="en-GB" altLang="en-US" sz="2400" dirty="0"/>
          </a:p>
        </p:txBody>
      </p:sp>
      <p:sp>
        <p:nvSpPr>
          <p:cNvPr id="4" name="TextBox 3"/>
          <p:cNvSpPr txBox="1"/>
          <p:nvPr/>
        </p:nvSpPr>
        <p:spPr>
          <a:xfrm>
            <a:off x="1619672" y="1102635"/>
            <a:ext cx="552969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i="1" dirty="0" smtClean="0"/>
              <a:t>Health &amp; Finance</a:t>
            </a:r>
            <a:endParaRPr lang="en-GB" sz="3200" i="1" dirty="0"/>
          </a:p>
        </p:txBody>
      </p:sp>
    </p:spTree>
    <p:extLst>
      <p:ext uri="{BB962C8B-B14F-4D97-AF65-F5344CB8AC3E}">
        <p14:creationId xmlns:p14="http://schemas.microsoft.com/office/powerpoint/2010/main" val="6714232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91711" y="271638"/>
            <a:ext cx="626802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800" b="1" dirty="0" smtClean="0">
                <a:latin typeface="Tempus Sans ITC" panose="04020404030D07020202" pitchFamily="82" charset="0"/>
              </a:rPr>
              <a:t>Why now?</a:t>
            </a:r>
            <a:endParaRPr lang="en-GB" sz="4800" b="1" dirty="0">
              <a:latin typeface="Tempus Sans ITC" panose="04020404030D07020202" pitchFamily="82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485264" y="1406032"/>
            <a:ext cx="8280920" cy="51675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>
              <a:lnSpc>
                <a:spcPct val="85000"/>
              </a:lnSpc>
            </a:pPr>
            <a:endParaRPr lang="en-GB" altLang="en-US" sz="2800" dirty="0" smtClean="0"/>
          </a:p>
          <a:p>
            <a:pPr marL="742950" lvl="1" indent="-285750">
              <a:lnSpc>
                <a:spcPct val="85000"/>
              </a:lnSpc>
              <a:buFont typeface="Arial" panose="020B0604020202020204" pitchFamily="34" charset="0"/>
              <a:buChar char="•"/>
            </a:pPr>
            <a:r>
              <a:rPr lang="en-GB" altLang="en-US" sz="2300" dirty="0" smtClean="0"/>
              <a:t>Future budgets are uncertain….</a:t>
            </a:r>
          </a:p>
          <a:p>
            <a:pPr marL="742950" lvl="1" indent="-285750">
              <a:lnSpc>
                <a:spcPct val="85000"/>
              </a:lnSpc>
              <a:buFont typeface="Arial" panose="020B0604020202020204" pitchFamily="34" charset="0"/>
              <a:buChar char="•"/>
            </a:pPr>
            <a:endParaRPr lang="en-GB" altLang="en-US" sz="2300" dirty="0"/>
          </a:p>
          <a:p>
            <a:pPr marL="742950" lvl="1" indent="-285750">
              <a:lnSpc>
                <a:spcPct val="85000"/>
              </a:lnSpc>
              <a:buFont typeface="Arial" panose="020B0604020202020204" pitchFamily="34" charset="0"/>
              <a:buChar char="•"/>
            </a:pPr>
            <a:r>
              <a:rPr lang="en-GB" altLang="en-US" sz="2300" dirty="0" smtClean="0"/>
              <a:t>The future of the Local Authority is uncertain. Services are already reducing due to decreased budgets and imposed cuts in spending.</a:t>
            </a:r>
          </a:p>
          <a:p>
            <a:pPr marL="742950" lvl="1" indent="-285750">
              <a:lnSpc>
                <a:spcPct val="85000"/>
              </a:lnSpc>
              <a:buFont typeface="Arial" panose="020B0604020202020204" pitchFamily="34" charset="0"/>
              <a:buChar char="•"/>
            </a:pPr>
            <a:endParaRPr lang="en-GB" altLang="en-US" sz="2300" dirty="0"/>
          </a:p>
          <a:p>
            <a:pPr marL="742950" lvl="1" indent="-285750">
              <a:lnSpc>
                <a:spcPct val="85000"/>
              </a:lnSpc>
              <a:buFont typeface="Arial" panose="020B0604020202020204" pitchFamily="34" charset="0"/>
              <a:buChar char="•"/>
            </a:pPr>
            <a:r>
              <a:rPr lang="en-GB" altLang="en-US" sz="2300" dirty="0" smtClean="0"/>
              <a:t>Schools in category i.e. requires improvement or special measures,  seem to get the </a:t>
            </a:r>
            <a:r>
              <a:rPr lang="en-GB" altLang="en-US" sz="2300" i="1" dirty="0" smtClean="0"/>
              <a:t>lion’s share.</a:t>
            </a:r>
          </a:p>
          <a:p>
            <a:pPr marL="742950" lvl="1" indent="-285750">
              <a:lnSpc>
                <a:spcPct val="85000"/>
              </a:lnSpc>
              <a:buFont typeface="Arial" panose="020B0604020202020204" pitchFamily="34" charset="0"/>
              <a:buChar char="•"/>
            </a:pPr>
            <a:endParaRPr lang="en-GB" altLang="en-US" sz="2300" i="1" dirty="0"/>
          </a:p>
          <a:p>
            <a:pPr marL="742950" lvl="1" indent="-285750">
              <a:lnSpc>
                <a:spcPct val="85000"/>
              </a:lnSpc>
              <a:buFont typeface="Arial" panose="020B0604020202020204" pitchFamily="34" charset="0"/>
              <a:buChar char="•"/>
            </a:pPr>
            <a:r>
              <a:rPr lang="en-GB" sz="2300" dirty="0"/>
              <a:t>Reduction in support offered to </a:t>
            </a:r>
            <a:r>
              <a:rPr lang="en-GB" sz="2300" dirty="0" smtClean="0"/>
              <a:t>schools.</a:t>
            </a:r>
          </a:p>
          <a:p>
            <a:pPr marL="742950" lvl="1" indent="-285750">
              <a:lnSpc>
                <a:spcPct val="85000"/>
              </a:lnSpc>
              <a:buFont typeface="Arial" panose="020B0604020202020204" pitchFamily="34" charset="0"/>
              <a:buChar char="•"/>
            </a:pPr>
            <a:endParaRPr lang="en-GB" sz="2300" dirty="0"/>
          </a:p>
          <a:p>
            <a:pPr marL="742950" lvl="1" indent="-285750">
              <a:lnSpc>
                <a:spcPct val="85000"/>
              </a:lnSpc>
              <a:buFont typeface="Arial" panose="020B0604020202020204" pitchFamily="34" charset="0"/>
              <a:buChar char="•"/>
            </a:pPr>
            <a:r>
              <a:rPr lang="en-GB" sz="2300" dirty="0" smtClean="0"/>
              <a:t>Increase </a:t>
            </a:r>
            <a:r>
              <a:rPr lang="en-GB" sz="2300" dirty="0"/>
              <a:t>in the offer of a traded service for many </a:t>
            </a:r>
            <a:r>
              <a:rPr lang="en-GB" sz="2300" dirty="0" smtClean="0"/>
              <a:t>areas.</a:t>
            </a:r>
          </a:p>
          <a:p>
            <a:pPr marL="742950" lvl="1" indent="-285750">
              <a:lnSpc>
                <a:spcPct val="85000"/>
              </a:lnSpc>
              <a:buFont typeface="Arial" panose="020B0604020202020204" pitchFamily="34" charset="0"/>
              <a:buChar char="•"/>
            </a:pPr>
            <a:endParaRPr lang="en-GB" sz="2300" dirty="0" smtClean="0"/>
          </a:p>
          <a:p>
            <a:pPr marL="742950" lvl="1" indent="-285750">
              <a:lnSpc>
                <a:spcPct val="85000"/>
              </a:lnSpc>
              <a:buFont typeface="Arial" panose="020B0604020202020204" pitchFamily="34" charset="0"/>
              <a:buChar char="•"/>
            </a:pPr>
            <a:r>
              <a:rPr lang="en-GB" sz="2300" dirty="0" smtClean="0"/>
              <a:t>Many aspects being devolved to schools/clusters.</a:t>
            </a:r>
            <a:endParaRPr lang="en-GB" altLang="en-US" sz="2300" i="1" dirty="0" smtClean="0"/>
          </a:p>
          <a:p>
            <a:pPr marL="742950" lvl="1" indent="-285750">
              <a:lnSpc>
                <a:spcPct val="85000"/>
              </a:lnSpc>
              <a:buFont typeface="Arial" panose="020B0604020202020204" pitchFamily="34" charset="0"/>
              <a:buChar char="•"/>
            </a:pPr>
            <a:endParaRPr lang="en-GB" altLang="en-US" sz="2400" dirty="0"/>
          </a:p>
        </p:txBody>
      </p:sp>
      <p:sp>
        <p:nvSpPr>
          <p:cNvPr id="4" name="TextBox 3"/>
          <p:cNvSpPr txBox="1"/>
          <p:nvPr/>
        </p:nvSpPr>
        <p:spPr>
          <a:xfrm>
            <a:off x="1619672" y="1102635"/>
            <a:ext cx="552969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i="1" dirty="0" smtClean="0"/>
              <a:t>Politics!!! </a:t>
            </a:r>
            <a:endParaRPr lang="en-GB" sz="3200" i="1" dirty="0"/>
          </a:p>
        </p:txBody>
      </p:sp>
    </p:spTree>
    <p:extLst>
      <p:ext uri="{BB962C8B-B14F-4D97-AF65-F5344CB8AC3E}">
        <p14:creationId xmlns:p14="http://schemas.microsoft.com/office/powerpoint/2010/main" val="1577261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91711" y="271638"/>
            <a:ext cx="626802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dirty="0">
                <a:latin typeface="Tempus Sans ITC" panose="04020404030D07020202" pitchFamily="82" charset="0"/>
              </a:rPr>
              <a:t>W</a:t>
            </a:r>
            <a:r>
              <a:rPr lang="en-GB" sz="3600" b="1" dirty="0" smtClean="0">
                <a:latin typeface="Tempus Sans ITC" panose="04020404030D07020202" pitchFamily="82" charset="0"/>
              </a:rPr>
              <a:t>hat do we want to achieve?</a:t>
            </a:r>
            <a:endParaRPr lang="en-GB" sz="3600" b="1" dirty="0">
              <a:latin typeface="Tempus Sans ITC" panose="04020404030D07020202" pitchFamily="82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709433" y="890050"/>
            <a:ext cx="8280920" cy="617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>
              <a:lnSpc>
                <a:spcPct val="85000"/>
              </a:lnSpc>
            </a:pPr>
            <a:endParaRPr lang="en-GB" altLang="en-US" sz="8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altLang="en-US" sz="2600" dirty="0" smtClean="0"/>
              <a:t>Excellence in outcome for our children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altLang="en-US" sz="2600" dirty="0"/>
              <a:t>A</a:t>
            </a:r>
            <a:r>
              <a:rPr lang="en-GB" altLang="en-US" sz="2600" dirty="0" smtClean="0"/>
              <a:t> </a:t>
            </a:r>
            <a:r>
              <a:rPr lang="en-GB" altLang="en-US" sz="2600" dirty="0"/>
              <a:t>curriculum </a:t>
            </a:r>
            <a:r>
              <a:rPr lang="en-GB" altLang="en-US" sz="2600" dirty="0" smtClean="0"/>
              <a:t>relevant for </a:t>
            </a:r>
            <a:r>
              <a:rPr lang="en-GB" altLang="en-US" sz="2600" b="1" dirty="0" smtClean="0"/>
              <a:t>our</a:t>
            </a:r>
            <a:r>
              <a:rPr lang="en-GB" altLang="en-US" sz="2600" dirty="0" smtClean="0"/>
              <a:t> children and </a:t>
            </a:r>
            <a:r>
              <a:rPr lang="en-GB" altLang="en-US" sz="2600" b="1" dirty="0" smtClean="0"/>
              <a:t>their</a:t>
            </a:r>
            <a:r>
              <a:rPr lang="en-GB" altLang="en-US" sz="2600" dirty="0" smtClean="0"/>
              <a:t> futures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altLang="en-US" sz="2600" dirty="0" smtClean="0"/>
              <a:t>Secure and effective collaborative working with trust schools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altLang="en-US" sz="2600" dirty="0" smtClean="0"/>
              <a:t>Secure </a:t>
            </a:r>
            <a:r>
              <a:rPr lang="en-GB" altLang="en-US" sz="2600" dirty="0"/>
              <a:t>finances in an uncertain climate </a:t>
            </a:r>
            <a:endParaRPr lang="en-GB" altLang="en-US" sz="26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altLang="en-US" sz="2600" dirty="0" smtClean="0"/>
              <a:t>Use of additional </a:t>
            </a:r>
            <a:r>
              <a:rPr lang="en-GB" altLang="en-US" sz="2600" dirty="0"/>
              <a:t>funding </a:t>
            </a:r>
            <a:r>
              <a:rPr lang="en-GB" altLang="en-US" sz="2600" dirty="0" smtClean="0"/>
              <a:t> and cluster funded projects to </a:t>
            </a:r>
            <a:r>
              <a:rPr lang="en-GB" altLang="en-US" sz="2600" dirty="0"/>
              <a:t>replace </a:t>
            </a:r>
            <a:r>
              <a:rPr lang="en-GB" altLang="en-US" sz="2600" dirty="0" smtClean="0"/>
              <a:t>services </a:t>
            </a:r>
            <a:r>
              <a:rPr lang="en-GB" altLang="en-US" sz="2600" dirty="0"/>
              <a:t>lost by LA cuts – such as counselling/behaviour support and </a:t>
            </a:r>
            <a:r>
              <a:rPr lang="en-GB" altLang="en-US" sz="2600" dirty="0" smtClean="0"/>
              <a:t> nurture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altLang="en-US" sz="2600" dirty="0" smtClean="0"/>
              <a:t>An ability </a:t>
            </a:r>
            <a:r>
              <a:rPr lang="en-GB" altLang="en-US" sz="2600" dirty="0"/>
              <a:t>to select </a:t>
            </a:r>
            <a:r>
              <a:rPr lang="en-GB" altLang="en-US" sz="2600" dirty="0" smtClean="0"/>
              <a:t>services privately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altLang="en-US" sz="2600" dirty="0" smtClean="0"/>
              <a:t>Review </a:t>
            </a:r>
            <a:r>
              <a:rPr lang="en-GB" altLang="en-US" sz="2600" dirty="0"/>
              <a:t>some aspects of </a:t>
            </a:r>
            <a:r>
              <a:rPr lang="en-GB" altLang="en-US" sz="2600" dirty="0" smtClean="0"/>
              <a:t>the business </a:t>
            </a:r>
            <a:r>
              <a:rPr lang="en-GB" altLang="en-US" sz="2600" dirty="0"/>
              <a:t>side of the school </a:t>
            </a:r>
            <a:r>
              <a:rPr lang="en-GB" altLang="en-US" sz="2600" dirty="0" smtClean="0"/>
              <a:t>and our ability for enterprise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dirty="0" smtClean="0"/>
              <a:t>We want to </a:t>
            </a:r>
            <a:r>
              <a:rPr lang="en-GB" sz="2400" dirty="0"/>
              <a:t>act independently, and without the constraints of local and national political </a:t>
            </a:r>
            <a:r>
              <a:rPr lang="en-GB" sz="2400" dirty="0" smtClean="0"/>
              <a:t>interference.</a:t>
            </a:r>
            <a:endParaRPr lang="en-GB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altLang="en-US" sz="2600" dirty="0" smtClean="0"/>
          </a:p>
          <a:p>
            <a:pPr marL="742950" lvl="1" indent="-285750">
              <a:lnSpc>
                <a:spcPct val="85000"/>
              </a:lnSpc>
              <a:buFont typeface="Arial" panose="020B0604020202020204" pitchFamily="34" charset="0"/>
              <a:buChar char="•"/>
            </a:pPr>
            <a:endParaRPr lang="en-GB" altLang="en-US" sz="2400" dirty="0"/>
          </a:p>
        </p:txBody>
      </p:sp>
    </p:spTree>
    <p:extLst>
      <p:ext uri="{BB962C8B-B14F-4D97-AF65-F5344CB8AC3E}">
        <p14:creationId xmlns:p14="http://schemas.microsoft.com/office/powerpoint/2010/main" val="14903954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omposit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325</TotalTime>
  <Words>1333</Words>
  <Application>Microsoft Office PowerPoint</Application>
  <PresentationFormat>On-screen Show (4:3)</PresentationFormat>
  <Paragraphs>159</Paragraphs>
  <Slides>22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6" baseType="lpstr">
      <vt:lpstr>Arial</vt:lpstr>
      <vt:lpstr>Calibri</vt:lpstr>
      <vt:lpstr>Tempus Sans ITC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Sawley Junior School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Staff</dc:creator>
  <cp:lastModifiedBy>Marie Harral</cp:lastModifiedBy>
  <cp:revision>53</cp:revision>
  <dcterms:created xsi:type="dcterms:W3CDTF">2013-05-28T11:51:21Z</dcterms:created>
  <dcterms:modified xsi:type="dcterms:W3CDTF">2016-05-26T13:01:31Z</dcterms:modified>
</cp:coreProperties>
</file>