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2"/>
  </p:notesMasterIdLst>
  <p:sldIdLst>
    <p:sldId id="256" r:id="rId2"/>
    <p:sldId id="261" r:id="rId3"/>
    <p:sldId id="267" r:id="rId4"/>
    <p:sldId id="268" r:id="rId5"/>
    <p:sldId id="266" r:id="rId6"/>
    <p:sldId id="263" r:id="rId7"/>
    <p:sldId id="265" r:id="rId8"/>
    <p:sldId id="262" r:id="rId9"/>
    <p:sldId id="264" r:id="rId10"/>
    <p:sldId id="259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584" autoAdjust="0"/>
  </p:normalViewPr>
  <p:slideViewPr>
    <p:cSldViewPr>
      <p:cViewPr varScale="1">
        <p:scale>
          <a:sx n="76" d="100"/>
          <a:sy n="76" d="100"/>
        </p:scale>
        <p:origin x="1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47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0E33A-B253-432F-8C4A-1EE5C5734FB1}" type="doc">
      <dgm:prSet loTypeId="urn:microsoft.com/office/officeart/2005/8/layout/arrow6" loCatId="relationship" qsTypeId="urn:microsoft.com/office/officeart/2005/8/quickstyle/simple1" qsCatId="simple" csTypeId="urn:microsoft.com/office/officeart/2005/8/colors/accent1_5" csCatId="accent1" phldr="1"/>
      <dgm:spPr/>
    </dgm:pt>
    <dgm:pt modelId="{F4ED8257-58C4-4C35-9CED-1488237B97E5}">
      <dgm:prSet phldrT="[Text]"/>
      <dgm:spPr/>
      <dgm:t>
        <a:bodyPr/>
        <a:lstStyle/>
        <a:p>
          <a:r>
            <a:rPr lang="en-GB" dirty="0" smtClean="0"/>
            <a:t>No difference</a:t>
          </a:r>
          <a:endParaRPr lang="en-GB" dirty="0"/>
        </a:p>
      </dgm:t>
    </dgm:pt>
    <dgm:pt modelId="{53130DD3-2ED6-4A01-BF6A-BA46A0F80BCC}" type="parTrans" cxnId="{3245B243-F119-4E9C-B63F-B630873E0C0C}">
      <dgm:prSet/>
      <dgm:spPr/>
      <dgm:t>
        <a:bodyPr/>
        <a:lstStyle/>
        <a:p>
          <a:endParaRPr lang="en-GB"/>
        </a:p>
      </dgm:t>
    </dgm:pt>
    <dgm:pt modelId="{7C90CDFB-E892-49F5-B830-9E0B10BA702E}" type="sibTrans" cxnId="{3245B243-F119-4E9C-B63F-B630873E0C0C}">
      <dgm:prSet/>
      <dgm:spPr/>
      <dgm:t>
        <a:bodyPr/>
        <a:lstStyle/>
        <a:p>
          <a:endParaRPr lang="en-GB"/>
        </a:p>
      </dgm:t>
    </dgm:pt>
    <dgm:pt modelId="{7A34E9C8-D963-4D4F-AB8F-A73DDA49CD47}">
      <dgm:prSet/>
      <dgm:spPr/>
      <dgm:t>
        <a:bodyPr/>
        <a:lstStyle/>
        <a:p>
          <a:r>
            <a:rPr lang="en-GB" dirty="0" smtClean="0"/>
            <a:t>No difference</a:t>
          </a:r>
          <a:endParaRPr lang="en-GB" dirty="0"/>
        </a:p>
      </dgm:t>
    </dgm:pt>
    <dgm:pt modelId="{B4F28444-2B11-4A5F-8DFF-5683B240B835}" type="parTrans" cxnId="{F6D39C9B-8444-40EC-B68D-CA4ACE7687E7}">
      <dgm:prSet/>
      <dgm:spPr/>
      <dgm:t>
        <a:bodyPr/>
        <a:lstStyle/>
        <a:p>
          <a:endParaRPr lang="en-GB"/>
        </a:p>
      </dgm:t>
    </dgm:pt>
    <dgm:pt modelId="{EB2415A9-AC27-4610-8D0D-2D0102AC022A}" type="sibTrans" cxnId="{F6D39C9B-8444-40EC-B68D-CA4ACE7687E7}">
      <dgm:prSet/>
      <dgm:spPr/>
      <dgm:t>
        <a:bodyPr/>
        <a:lstStyle/>
        <a:p>
          <a:endParaRPr lang="en-GB"/>
        </a:p>
      </dgm:t>
    </dgm:pt>
    <dgm:pt modelId="{E2A438EC-7794-48AB-96CA-5FD514004999}">
      <dgm:prSet/>
      <dgm:spPr/>
      <dgm:t>
        <a:bodyPr/>
        <a:lstStyle/>
        <a:p>
          <a:endParaRPr lang="en-GB" dirty="0"/>
        </a:p>
      </dgm:t>
    </dgm:pt>
    <dgm:pt modelId="{2AB3C365-87EE-495E-9633-CE470AB9F1AA}" type="parTrans" cxnId="{D49FA92F-AFBA-411E-AE9A-7AD204B17C0C}">
      <dgm:prSet/>
      <dgm:spPr/>
      <dgm:t>
        <a:bodyPr/>
        <a:lstStyle/>
        <a:p>
          <a:endParaRPr lang="en-GB"/>
        </a:p>
      </dgm:t>
    </dgm:pt>
    <dgm:pt modelId="{3570334C-E522-45C3-9D17-C8C52F12AAAF}" type="sibTrans" cxnId="{D49FA92F-AFBA-411E-AE9A-7AD204B17C0C}">
      <dgm:prSet/>
      <dgm:spPr/>
      <dgm:t>
        <a:bodyPr/>
        <a:lstStyle/>
        <a:p>
          <a:endParaRPr lang="en-GB"/>
        </a:p>
      </dgm:t>
    </dgm:pt>
    <dgm:pt modelId="{8740F9A9-A86E-4AC6-875B-244DD3342DEE}" type="pres">
      <dgm:prSet presAssocID="{9350E33A-B253-432F-8C4A-1EE5C5734FB1}" presName="compositeShape" presStyleCnt="0">
        <dgm:presLayoutVars>
          <dgm:chMax val="2"/>
          <dgm:dir/>
          <dgm:resizeHandles val="exact"/>
        </dgm:presLayoutVars>
      </dgm:prSet>
      <dgm:spPr/>
    </dgm:pt>
    <dgm:pt modelId="{9BF08E21-EA14-4352-B5DC-E5C6765E3842}" type="pres">
      <dgm:prSet presAssocID="{9350E33A-B253-432F-8C4A-1EE5C5734FB1}" presName="ribbon" presStyleLbl="node1" presStyleIdx="0" presStyleCnt="1" custLinFactNeighborY="-885"/>
      <dgm:spPr/>
    </dgm:pt>
    <dgm:pt modelId="{662F3FB1-B738-4EAC-8407-62426E0DE84D}" type="pres">
      <dgm:prSet presAssocID="{9350E33A-B253-432F-8C4A-1EE5C5734FB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7365A-6CD9-4C6E-893E-F9B6ADAC14A3}" type="pres">
      <dgm:prSet presAssocID="{9350E33A-B253-432F-8C4A-1EE5C5734FB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49FA92F-AFBA-411E-AE9A-7AD204B17C0C}" srcId="{9350E33A-B253-432F-8C4A-1EE5C5734FB1}" destId="{E2A438EC-7794-48AB-96CA-5FD514004999}" srcOrd="2" destOrd="0" parTransId="{2AB3C365-87EE-495E-9633-CE470AB9F1AA}" sibTransId="{3570334C-E522-45C3-9D17-C8C52F12AAAF}"/>
    <dgm:cxn modelId="{3245B243-F119-4E9C-B63F-B630873E0C0C}" srcId="{9350E33A-B253-432F-8C4A-1EE5C5734FB1}" destId="{F4ED8257-58C4-4C35-9CED-1488237B97E5}" srcOrd="0" destOrd="0" parTransId="{53130DD3-2ED6-4A01-BF6A-BA46A0F80BCC}" sibTransId="{7C90CDFB-E892-49F5-B830-9E0B10BA702E}"/>
    <dgm:cxn modelId="{791095A3-F601-44DA-8673-AD6CA72AE581}" type="presOf" srcId="{F4ED8257-58C4-4C35-9CED-1488237B97E5}" destId="{662F3FB1-B738-4EAC-8407-62426E0DE84D}" srcOrd="0" destOrd="0" presId="urn:microsoft.com/office/officeart/2005/8/layout/arrow6"/>
    <dgm:cxn modelId="{5E4C4A77-27C9-42FD-8BE1-0CB5C3E0BCBC}" type="presOf" srcId="{9350E33A-B253-432F-8C4A-1EE5C5734FB1}" destId="{8740F9A9-A86E-4AC6-875B-244DD3342DEE}" srcOrd="0" destOrd="0" presId="urn:microsoft.com/office/officeart/2005/8/layout/arrow6"/>
    <dgm:cxn modelId="{F6D39C9B-8444-40EC-B68D-CA4ACE7687E7}" srcId="{9350E33A-B253-432F-8C4A-1EE5C5734FB1}" destId="{7A34E9C8-D963-4D4F-AB8F-A73DDA49CD47}" srcOrd="1" destOrd="0" parTransId="{B4F28444-2B11-4A5F-8DFF-5683B240B835}" sibTransId="{EB2415A9-AC27-4610-8D0D-2D0102AC022A}"/>
    <dgm:cxn modelId="{55C14142-6FEB-49DC-91CB-79922272D6C4}" type="presOf" srcId="{7A34E9C8-D963-4D4F-AB8F-A73DDA49CD47}" destId="{A307365A-6CD9-4C6E-893E-F9B6ADAC14A3}" srcOrd="0" destOrd="0" presId="urn:microsoft.com/office/officeart/2005/8/layout/arrow6"/>
    <dgm:cxn modelId="{0853B621-5BEC-4025-A5BA-92CB3B212B3F}" type="presParOf" srcId="{8740F9A9-A86E-4AC6-875B-244DD3342DEE}" destId="{9BF08E21-EA14-4352-B5DC-E5C6765E3842}" srcOrd="0" destOrd="0" presId="urn:microsoft.com/office/officeart/2005/8/layout/arrow6"/>
    <dgm:cxn modelId="{9FDF57DB-59C9-4B76-B9CD-D31BF944A38F}" type="presParOf" srcId="{8740F9A9-A86E-4AC6-875B-244DD3342DEE}" destId="{662F3FB1-B738-4EAC-8407-62426E0DE84D}" srcOrd="1" destOrd="0" presId="urn:microsoft.com/office/officeart/2005/8/layout/arrow6"/>
    <dgm:cxn modelId="{C19CBE3A-C582-4044-A26B-8A7CA09385D2}" type="presParOf" srcId="{8740F9A9-A86E-4AC6-875B-244DD3342DEE}" destId="{A307365A-6CD9-4C6E-893E-F9B6ADAC14A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50E33A-B253-432F-8C4A-1EE5C5734FB1}" type="doc">
      <dgm:prSet loTypeId="urn:microsoft.com/office/officeart/2005/8/layout/arrow6" loCatId="relationship" qsTypeId="urn:microsoft.com/office/officeart/2005/8/quickstyle/simple1" qsCatId="simple" csTypeId="urn:microsoft.com/office/officeart/2005/8/colors/accent1_5" csCatId="accent1" phldr="1"/>
      <dgm:spPr/>
    </dgm:pt>
    <dgm:pt modelId="{F4ED8257-58C4-4C35-9CED-1488237B97E5}">
      <dgm:prSet phldrT="[Text]" custT="1"/>
      <dgm:spPr/>
      <dgm:t>
        <a:bodyPr/>
        <a:lstStyle/>
        <a:p>
          <a:r>
            <a:rPr lang="en-GB" sz="2000" dirty="0" smtClean="0"/>
            <a:t>LA </a:t>
          </a:r>
          <a:r>
            <a:rPr lang="en-GB" sz="2000" baseline="0" dirty="0" smtClean="0"/>
            <a:t>specifications apply, all building works require formal approval</a:t>
          </a:r>
          <a:endParaRPr lang="en-GB" sz="2000" dirty="0"/>
        </a:p>
      </dgm:t>
    </dgm:pt>
    <dgm:pt modelId="{53130DD3-2ED6-4A01-BF6A-BA46A0F80BCC}" type="parTrans" cxnId="{3245B243-F119-4E9C-B63F-B630873E0C0C}">
      <dgm:prSet/>
      <dgm:spPr/>
      <dgm:t>
        <a:bodyPr/>
        <a:lstStyle/>
        <a:p>
          <a:endParaRPr lang="en-GB"/>
        </a:p>
      </dgm:t>
    </dgm:pt>
    <dgm:pt modelId="{7C90CDFB-E892-49F5-B830-9E0B10BA702E}" type="sibTrans" cxnId="{3245B243-F119-4E9C-B63F-B630873E0C0C}">
      <dgm:prSet/>
      <dgm:spPr/>
      <dgm:t>
        <a:bodyPr/>
        <a:lstStyle/>
        <a:p>
          <a:endParaRPr lang="en-GB"/>
        </a:p>
      </dgm:t>
    </dgm:pt>
    <dgm:pt modelId="{8740F9A9-A86E-4AC6-875B-244DD3342DEE}" type="pres">
      <dgm:prSet presAssocID="{9350E33A-B253-432F-8C4A-1EE5C5734FB1}" presName="compositeShape" presStyleCnt="0">
        <dgm:presLayoutVars>
          <dgm:chMax val="2"/>
          <dgm:dir/>
          <dgm:resizeHandles val="exact"/>
        </dgm:presLayoutVars>
      </dgm:prSet>
      <dgm:spPr/>
    </dgm:pt>
    <dgm:pt modelId="{9BF08E21-EA14-4352-B5DC-E5C6765E3842}" type="pres">
      <dgm:prSet presAssocID="{9350E33A-B253-432F-8C4A-1EE5C5734FB1}" presName="ribbon" presStyleLbl="node1" presStyleIdx="0" presStyleCnt="1" custLinFactNeighborY="-885"/>
      <dgm:spPr/>
    </dgm:pt>
    <dgm:pt modelId="{662F3FB1-B738-4EAC-8407-62426E0DE84D}" type="pres">
      <dgm:prSet presAssocID="{9350E33A-B253-432F-8C4A-1EE5C5734FB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7365A-6CD9-4C6E-893E-F9B6ADAC14A3}" type="pres">
      <dgm:prSet presAssocID="{9350E33A-B253-432F-8C4A-1EE5C5734FB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EC34D5-9993-45DB-97B2-5C9535DE5503}" type="presOf" srcId="{9350E33A-B253-432F-8C4A-1EE5C5734FB1}" destId="{8740F9A9-A86E-4AC6-875B-244DD3342DEE}" srcOrd="0" destOrd="0" presId="urn:microsoft.com/office/officeart/2005/8/layout/arrow6"/>
    <dgm:cxn modelId="{3245B243-F119-4E9C-B63F-B630873E0C0C}" srcId="{9350E33A-B253-432F-8C4A-1EE5C5734FB1}" destId="{F4ED8257-58C4-4C35-9CED-1488237B97E5}" srcOrd="0" destOrd="0" parTransId="{53130DD3-2ED6-4A01-BF6A-BA46A0F80BCC}" sibTransId="{7C90CDFB-E892-49F5-B830-9E0B10BA702E}"/>
    <dgm:cxn modelId="{AEDDBCFD-8EED-4383-9F01-CDA578A5635F}" type="presOf" srcId="{F4ED8257-58C4-4C35-9CED-1488237B97E5}" destId="{662F3FB1-B738-4EAC-8407-62426E0DE84D}" srcOrd="0" destOrd="0" presId="urn:microsoft.com/office/officeart/2005/8/layout/arrow6"/>
    <dgm:cxn modelId="{14EC28D8-5192-4EE4-A8D7-A1888A272AEF}" type="presParOf" srcId="{8740F9A9-A86E-4AC6-875B-244DD3342DEE}" destId="{9BF08E21-EA14-4352-B5DC-E5C6765E3842}" srcOrd="0" destOrd="0" presId="urn:microsoft.com/office/officeart/2005/8/layout/arrow6"/>
    <dgm:cxn modelId="{D634549A-3460-4A2A-91BB-EAA588761A58}" type="presParOf" srcId="{8740F9A9-A86E-4AC6-875B-244DD3342DEE}" destId="{662F3FB1-B738-4EAC-8407-62426E0DE84D}" srcOrd="1" destOrd="0" presId="urn:microsoft.com/office/officeart/2005/8/layout/arrow6"/>
    <dgm:cxn modelId="{67335E7C-D56C-4FB0-AB5F-B7E257EB6281}" type="presParOf" srcId="{8740F9A9-A86E-4AC6-875B-244DD3342DEE}" destId="{A307365A-6CD9-4C6E-893E-F9B6ADAC14A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50E33A-B253-432F-8C4A-1EE5C5734FB1}" type="doc">
      <dgm:prSet loTypeId="urn:microsoft.com/office/officeart/2005/8/layout/arrow6" loCatId="relationship" qsTypeId="urn:microsoft.com/office/officeart/2005/8/quickstyle/simple1" qsCatId="simple" csTypeId="urn:microsoft.com/office/officeart/2005/8/colors/accent1_5" csCatId="accent1" phldr="1"/>
      <dgm:spPr/>
    </dgm:pt>
    <dgm:pt modelId="{1A2C8454-52FF-4750-8A46-5A1A10247DB8}">
      <dgm:prSet custT="1"/>
      <dgm:spPr/>
      <dgm:t>
        <a:bodyPr/>
        <a:lstStyle/>
        <a:p>
          <a:pPr rtl="0"/>
          <a:r>
            <a:rPr lang="en-GB" sz="2000" b="1" i="0" u="none" smtClean="0"/>
            <a:t>The Multi Academy Trust must have a name – we are proposing Willows Academy</a:t>
          </a:r>
          <a:r>
            <a:rPr lang="en-GB" sz="2000" b="1" i="0" u="none" baseline="0" smtClean="0"/>
            <a:t> Trust</a:t>
          </a:r>
          <a:endParaRPr lang="en-GB" sz="2000" b="0" i="0" u="none"/>
        </a:p>
      </dgm:t>
    </dgm:pt>
    <dgm:pt modelId="{6AD57FF4-CB7E-4397-A6BE-AB4E875EA4C4}" type="parTrans" cxnId="{32F102E9-F9F2-42D3-B47D-D864EA490F47}">
      <dgm:prSet/>
      <dgm:spPr/>
      <dgm:t>
        <a:bodyPr/>
        <a:lstStyle/>
        <a:p>
          <a:endParaRPr lang="en-GB"/>
        </a:p>
      </dgm:t>
    </dgm:pt>
    <dgm:pt modelId="{20EEA43B-0291-4FDA-8BC8-AE919212AB52}" type="sibTrans" cxnId="{32F102E9-F9F2-42D3-B47D-D864EA490F47}">
      <dgm:prSet/>
      <dgm:spPr/>
      <dgm:t>
        <a:bodyPr/>
        <a:lstStyle/>
        <a:p>
          <a:endParaRPr lang="en-GB"/>
        </a:p>
      </dgm:t>
    </dgm:pt>
    <dgm:pt modelId="{6D619FE1-DA0E-4ACE-B7E6-977505CA6F7B}">
      <dgm:prSet/>
      <dgm:spPr/>
      <dgm:t>
        <a:bodyPr/>
        <a:lstStyle/>
        <a:p>
          <a:pPr rtl="0"/>
          <a:endParaRPr lang="en-GB" b="0" i="0" u="none"/>
        </a:p>
      </dgm:t>
    </dgm:pt>
    <dgm:pt modelId="{114CD9DD-6ABA-48F9-BC50-5BBA3B58742F}" type="parTrans" cxnId="{04F7E954-75DA-4A0A-8781-8994EA532654}">
      <dgm:prSet/>
      <dgm:spPr/>
      <dgm:t>
        <a:bodyPr/>
        <a:lstStyle/>
        <a:p>
          <a:endParaRPr lang="en-GB"/>
        </a:p>
      </dgm:t>
    </dgm:pt>
    <dgm:pt modelId="{104F8235-9E69-472C-9D3B-FA87FD4977D8}" type="sibTrans" cxnId="{04F7E954-75DA-4A0A-8781-8994EA532654}">
      <dgm:prSet/>
      <dgm:spPr/>
      <dgm:t>
        <a:bodyPr/>
        <a:lstStyle/>
        <a:p>
          <a:endParaRPr lang="en-GB"/>
        </a:p>
      </dgm:t>
    </dgm:pt>
    <dgm:pt modelId="{8740F9A9-A86E-4AC6-875B-244DD3342DEE}" type="pres">
      <dgm:prSet presAssocID="{9350E33A-B253-432F-8C4A-1EE5C5734FB1}" presName="compositeShape" presStyleCnt="0">
        <dgm:presLayoutVars>
          <dgm:chMax val="2"/>
          <dgm:dir/>
          <dgm:resizeHandles val="exact"/>
        </dgm:presLayoutVars>
      </dgm:prSet>
      <dgm:spPr/>
    </dgm:pt>
    <dgm:pt modelId="{9BF08E21-EA14-4352-B5DC-E5C6765E3842}" type="pres">
      <dgm:prSet presAssocID="{9350E33A-B253-432F-8C4A-1EE5C5734FB1}" presName="ribbon" presStyleLbl="node1" presStyleIdx="0" presStyleCnt="1" custLinFactNeighborY="-885"/>
      <dgm:spPr/>
    </dgm:pt>
    <dgm:pt modelId="{662F3FB1-B738-4EAC-8407-62426E0DE84D}" type="pres">
      <dgm:prSet presAssocID="{9350E33A-B253-432F-8C4A-1EE5C5734FB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7365A-6CD9-4C6E-893E-F9B6ADAC14A3}" type="pres">
      <dgm:prSet presAssocID="{9350E33A-B253-432F-8C4A-1EE5C5734FB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94ED0B-DA64-40D3-8660-F7A0A95F57D0}" type="presOf" srcId="{9350E33A-B253-432F-8C4A-1EE5C5734FB1}" destId="{8740F9A9-A86E-4AC6-875B-244DD3342DEE}" srcOrd="0" destOrd="0" presId="urn:microsoft.com/office/officeart/2005/8/layout/arrow6"/>
    <dgm:cxn modelId="{C2D711F0-2731-4766-8FA2-3E58626CCFD3}" type="presOf" srcId="{6D619FE1-DA0E-4ACE-B7E6-977505CA6F7B}" destId="{662F3FB1-B738-4EAC-8407-62426E0DE84D}" srcOrd="0" destOrd="0" presId="urn:microsoft.com/office/officeart/2005/8/layout/arrow6"/>
    <dgm:cxn modelId="{04F7E954-75DA-4A0A-8781-8994EA532654}" srcId="{9350E33A-B253-432F-8C4A-1EE5C5734FB1}" destId="{6D619FE1-DA0E-4ACE-B7E6-977505CA6F7B}" srcOrd="0" destOrd="0" parTransId="{114CD9DD-6ABA-48F9-BC50-5BBA3B58742F}" sibTransId="{104F8235-9E69-472C-9D3B-FA87FD4977D8}"/>
    <dgm:cxn modelId="{32F102E9-F9F2-42D3-B47D-D864EA490F47}" srcId="{9350E33A-B253-432F-8C4A-1EE5C5734FB1}" destId="{1A2C8454-52FF-4750-8A46-5A1A10247DB8}" srcOrd="1" destOrd="0" parTransId="{6AD57FF4-CB7E-4397-A6BE-AB4E875EA4C4}" sibTransId="{20EEA43B-0291-4FDA-8BC8-AE919212AB52}"/>
    <dgm:cxn modelId="{EAF28C07-9F21-4617-AB88-BD4ADEEADBCC}" type="presOf" srcId="{1A2C8454-52FF-4750-8A46-5A1A10247DB8}" destId="{A307365A-6CD9-4C6E-893E-F9B6ADAC14A3}" srcOrd="0" destOrd="0" presId="urn:microsoft.com/office/officeart/2005/8/layout/arrow6"/>
    <dgm:cxn modelId="{93DF293B-C4E2-43C9-8C92-7C6ECCFFB0CB}" type="presParOf" srcId="{8740F9A9-A86E-4AC6-875B-244DD3342DEE}" destId="{9BF08E21-EA14-4352-B5DC-E5C6765E3842}" srcOrd="0" destOrd="0" presId="urn:microsoft.com/office/officeart/2005/8/layout/arrow6"/>
    <dgm:cxn modelId="{46EF88C7-453F-4045-A775-44BD71A1FB3C}" type="presParOf" srcId="{8740F9A9-A86E-4AC6-875B-244DD3342DEE}" destId="{662F3FB1-B738-4EAC-8407-62426E0DE84D}" srcOrd="1" destOrd="0" presId="urn:microsoft.com/office/officeart/2005/8/layout/arrow6"/>
    <dgm:cxn modelId="{F885CB49-E2B3-455B-BBFF-7A6C4B9CB2A1}" type="presParOf" srcId="{8740F9A9-A86E-4AC6-875B-244DD3342DEE}" destId="{A307365A-6CD9-4C6E-893E-F9B6ADAC14A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50E33A-B253-432F-8C4A-1EE5C5734FB1}" type="doc">
      <dgm:prSet loTypeId="urn:microsoft.com/office/officeart/2005/8/layout/arrow6" loCatId="relationship" qsTypeId="urn:microsoft.com/office/officeart/2005/8/quickstyle/simple1" qsCatId="simple" csTypeId="urn:microsoft.com/office/officeart/2005/8/colors/accent1_5" csCatId="accent1" phldr="1"/>
      <dgm:spPr/>
    </dgm:pt>
    <dgm:pt modelId="{F4ED8257-58C4-4C35-9CED-1488237B97E5}">
      <dgm:prSet phldrT="[Text]"/>
      <dgm:spPr/>
      <dgm:t>
        <a:bodyPr/>
        <a:lstStyle/>
        <a:p>
          <a:r>
            <a:rPr lang="en-GB" b="1" i="0" u="none" dirty="0" smtClean="0"/>
            <a:t>Local Authority inspected with reference to supporting all</a:t>
          </a:r>
          <a:r>
            <a:rPr lang="en-GB" b="1" i="0" u="none" baseline="0" dirty="0" smtClean="0"/>
            <a:t> schools</a:t>
          </a:r>
          <a:endParaRPr lang="en-GB" dirty="0"/>
        </a:p>
      </dgm:t>
    </dgm:pt>
    <dgm:pt modelId="{53130DD3-2ED6-4A01-BF6A-BA46A0F80BCC}" type="parTrans" cxnId="{3245B243-F119-4E9C-B63F-B630873E0C0C}">
      <dgm:prSet/>
      <dgm:spPr/>
      <dgm:t>
        <a:bodyPr/>
        <a:lstStyle/>
        <a:p>
          <a:endParaRPr lang="en-GB"/>
        </a:p>
      </dgm:t>
    </dgm:pt>
    <dgm:pt modelId="{7C90CDFB-E892-49F5-B830-9E0B10BA702E}" type="sibTrans" cxnId="{3245B243-F119-4E9C-B63F-B630873E0C0C}">
      <dgm:prSet/>
      <dgm:spPr/>
      <dgm:t>
        <a:bodyPr/>
        <a:lstStyle/>
        <a:p>
          <a:endParaRPr lang="en-GB"/>
        </a:p>
      </dgm:t>
    </dgm:pt>
    <dgm:pt modelId="{7A34E9C8-D963-4D4F-AB8F-A73DDA49CD47}">
      <dgm:prSet/>
      <dgm:spPr/>
      <dgm:t>
        <a:bodyPr/>
        <a:lstStyle/>
        <a:p>
          <a:endParaRPr lang="en-GB"/>
        </a:p>
      </dgm:t>
    </dgm:pt>
    <dgm:pt modelId="{B4F28444-2B11-4A5F-8DFF-5683B240B835}" type="parTrans" cxnId="{F6D39C9B-8444-40EC-B68D-CA4ACE7687E7}">
      <dgm:prSet/>
      <dgm:spPr/>
      <dgm:t>
        <a:bodyPr/>
        <a:lstStyle/>
        <a:p>
          <a:endParaRPr lang="en-GB"/>
        </a:p>
      </dgm:t>
    </dgm:pt>
    <dgm:pt modelId="{EB2415A9-AC27-4610-8D0D-2D0102AC022A}" type="sibTrans" cxnId="{F6D39C9B-8444-40EC-B68D-CA4ACE7687E7}">
      <dgm:prSet/>
      <dgm:spPr/>
      <dgm:t>
        <a:bodyPr/>
        <a:lstStyle/>
        <a:p>
          <a:endParaRPr lang="en-GB"/>
        </a:p>
      </dgm:t>
    </dgm:pt>
    <dgm:pt modelId="{E2A438EC-7794-48AB-96CA-5FD514004999}">
      <dgm:prSet/>
      <dgm:spPr/>
      <dgm:t>
        <a:bodyPr/>
        <a:lstStyle/>
        <a:p>
          <a:endParaRPr lang="en-GB" dirty="0"/>
        </a:p>
      </dgm:t>
    </dgm:pt>
    <dgm:pt modelId="{2AB3C365-87EE-495E-9633-CE470AB9F1AA}" type="parTrans" cxnId="{D49FA92F-AFBA-411E-AE9A-7AD204B17C0C}">
      <dgm:prSet/>
      <dgm:spPr/>
      <dgm:t>
        <a:bodyPr/>
        <a:lstStyle/>
        <a:p>
          <a:endParaRPr lang="en-GB"/>
        </a:p>
      </dgm:t>
    </dgm:pt>
    <dgm:pt modelId="{3570334C-E522-45C3-9D17-C8C52F12AAAF}" type="sibTrans" cxnId="{D49FA92F-AFBA-411E-AE9A-7AD204B17C0C}">
      <dgm:prSet/>
      <dgm:spPr/>
      <dgm:t>
        <a:bodyPr/>
        <a:lstStyle/>
        <a:p>
          <a:endParaRPr lang="en-GB"/>
        </a:p>
      </dgm:t>
    </dgm:pt>
    <dgm:pt modelId="{CC1A992B-1399-4E0F-9665-8732CC33D822}">
      <dgm:prSet phldrT="[Text]"/>
      <dgm:spPr/>
      <dgm:t>
        <a:bodyPr/>
        <a:lstStyle/>
        <a:p>
          <a:pPr rtl="0"/>
          <a:r>
            <a:rPr lang="en-GB" b="1" i="0" u="none" dirty="0" smtClean="0"/>
            <a:t>MAT inspected with reference to supporting each</a:t>
          </a:r>
          <a:r>
            <a:rPr lang="en-GB" b="1" i="0" u="none" baseline="0" dirty="0" smtClean="0"/>
            <a:t> school</a:t>
          </a:r>
          <a:endParaRPr lang="en-GB" b="0" i="0" u="none" dirty="0"/>
        </a:p>
      </dgm:t>
    </dgm:pt>
    <dgm:pt modelId="{C6CCED97-1C5E-416A-A9D3-82944A48042F}" type="parTrans" cxnId="{216339E3-D958-4F56-AD47-F19089202B8B}">
      <dgm:prSet/>
      <dgm:spPr/>
      <dgm:t>
        <a:bodyPr/>
        <a:lstStyle/>
        <a:p>
          <a:endParaRPr lang="en-GB"/>
        </a:p>
      </dgm:t>
    </dgm:pt>
    <dgm:pt modelId="{C6A192B4-8827-42CD-BEC4-002306306983}" type="sibTrans" cxnId="{216339E3-D958-4F56-AD47-F19089202B8B}">
      <dgm:prSet/>
      <dgm:spPr/>
      <dgm:t>
        <a:bodyPr/>
        <a:lstStyle/>
        <a:p>
          <a:endParaRPr lang="en-GB"/>
        </a:p>
      </dgm:t>
    </dgm:pt>
    <dgm:pt modelId="{328AA1BE-8AF3-4917-8583-799B49679ED1}">
      <dgm:prSet phldrT="[Text]"/>
      <dgm:spPr/>
      <dgm:t>
        <a:bodyPr/>
        <a:lstStyle/>
        <a:p>
          <a:endParaRPr lang="en-GB"/>
        </a:p>
      </dgm:t>
    </dgm:pt>
    <dgm:pt modelId="{BA99AB55-5494-431F-BA7C-09B8EB8BCD1B}" type="parTrans" cxnId="{A7D7B977-ED3E-4163-AF1C-D0177697E7C7}">
      <dgm:prSet/>
      <dgm:spPr/>
      <dgm:t>
        <a:bodyPr/>
        <a:lstStyle/>
        <a:p>
          <a:endParaRPr lang="en-GB"/>
        </a:p>
      </dgm:t>
    </dgm:pt>
    <dgm:pt modelId="{0A7C221A-25EA-4331-A2B9-86A92BC09913}" type="sibTrans" cxnId="{A7D7B977-ED3E-4163-AF1C-D0177697E7C7}">
      <dgm:prSet/>
      <dgm:spPr/>
      <dgm:t>
        <a:bodyPr/>
        <a:lstStyle/>
        <a:p>
          <a:endParaRPr lang="en-GB"/>
        </a:p>
      </dgm:t>
    </dgm:pt>
    <dgm:pt modelId="{8740F9A9-A86E-4AC6-875B-244DD3342DEE}" type="pres">
      <dgm:prSet presAssocID="{9350E33A-B253-432F-8C4A-1EE5C5734FB1}" presName="compositeShape" presStyleCnt="0">
        <dgm:presLayoutVars>
          <dgm:chMax val="2"/>
          <dgm:dir/>
          <dgm:resizeHandles val="exact"/>
        </dgm:presLayoutVars>
      </dgm:prSet>
      <dgm:spPr/>
    </dgm:pt>
    <dgm:pt modelId="{9BF08E21-EA14-4352-B5DC-E5C6765E3842}" type="pres">
      <dgm:prSet presAssocID="{9350E33A-B253-432F-8C4A-1EE5C5734FB1}" presName="ribbon" presStyleLbl="node1" presStyleIdx="0" presStyleCnt="1" custLinFactNeighborY="-885"/>
      <dgm:spPr/>
    </dgm:pt>
    <dgm:pt modelId="{662F3FB1-B738-4EAC-8407-62426E0DE84D}" type="pres">
      <dgm:prSet presAssocID="{9350E33A-B253-432F-8C4A-1EE5C5734FB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7365A-6CD9-4C6E-893E-F9B6ADAC14A3}" type="pres">
      <dgm:prSet presAssocID="{9350E33A-B253-432F-8C4A-1EE5C5734FB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6D39C9B-8444-40EC-B68D-CA4ACE7687E7}" srcId="{9350E33A-B253-432F-8C4A-1EE5C5734FB1}" destId="{7A34E9C8-D963-4D4F-AB8F-A73DDA49CD47}" srcOrd="3" destOrd="0" parTransId="{B4F28444-2B11-4A5F-8DFF-5683B240B835}" sibTransId="{EB2415A9-AC27-4610-8D0D-2D0102AC022A}"/>
    <dgm:cxn modelId="{216339E3-D958-4F56-AD47-F19089202B8B}" srcId="{9350E33A-B253-432F-8C4A-1EE5C5734FB1}" destId="{CC1A992B-1399-4E0F-9665-8732CC33D822}" srcOrd="1" destOrd="0" parTransId="{C6CCED97-1C5E-416A-A9D3-82944A48042F}" sibTransId="{C6A192B4-8827-42CD-BEC4-002306306983}"/>
    <dgm:cxn modelId="{C515D9E7-0D43-4C4A-8EFB-3DB54D5BEC84}" type="presOf" srcId="{CC1A992B-1399-4E0F-9665-8732CC33D822}" destId="{A307365A-6CD9-4C6E-893E-F9B6ADAC14A3}" srcOrd="0" destOrd="0" presId="urn:microsoft.com/office/officeart/2005/8/layout/arrow6"/>
    <dgm:cxn modelId="{3245B243-F119-4E9C-B63F-B630873E0C0C}" srcId="{9350E33A-B253-432F-8C4A-1EE5C5734FB1}" destId="{F4ED8257-58C4-4C35-9CED-1488237B97E5}" srcOrd="0" destOrd="0" parTransId="{53130DD3-2ED6-4A01-BF6A-BA46A0F80BCC}" sibTransId="{7C90CDFB-E892-49F5-B830-9E0B10BA702E}"/>
    <dgm:cxn modelId="{A7D7B977-ED3E-4163-AF1C-D0177697E7C7}" srcId="{9350E33A-B253-432F-8C4A-1EE5C5734FB1}" destId="{328AA1BE-8AF3-4917-8583-799B49679ED1}" srcOrd="2" destOrd="0" parTransId="{BA99AB55-5494-431F-BA7C-09B8EB8BCD1B}" sibTransId="{0A7C221A-25EA-4331-A2B9-86A92BC09913}"/>
    <dgm:cxn modelId="{D49FA92F-AFBA-411E-AE9A-7AD204B17C0C}" srcId="{9350E33A-B253-432F-8C4A-1EE5C5734FB1}" destId="{E2A438EC-7794-48AB-96CA-5FD514004999}" srcOrd="4" destOrd="0" parTransId="{2AB3C365-87EE-495E-9633-CE470AB9F1AA}" sibTransId="{3570334C-E522-45C3-9D17-C8C52F12AAAF}"/>
    <dgm:cxn modelId="{8EA9AC51-EB65-4479-8C89-78710C9D5206}" type="presOf" srcId="{9350E33A-B253-432F-8C4A-1EE5C5734FB1}" destId="{8740F9A9-A86E-4AC6-875B-244DD3342DEE}" srcOrd="0" destOrd="0" presId="urn:microsoft.com/office/officeart/2005/8/layout/arrow6"/>
    <dgm:cxn modelId="{48E81D5A-0BEB-4D63-88AC-B17097AD22EE}" type="presOf" srcId="{F4ED8257-58C4-4C35-9CED-1488237B97E5}" destId="{662F3FB1-B738-4EAC-8407-62426E0DE84D}" srcOrd="0" destOrd="0" presId="urn:microsoft.com/office/officeart/2005/8/layout/arrow6"/>
    <dgm:cxn modelId="{8500A51D-2A6E-464A-84FF-AC29D09F1560}" type="presParOf" srcId="{8740F9A9-A86E-4AC6-875B-244DD3342DEE}" destId="{9BF08E21-EA14-4352-B5DC-E5C6765E3842}" srcOrd="0" destOrd="0" presId="urn:microsoft.com/office/officeart/2005/8/layout/arrow6"/>
    <dgm:cxn modelId="{1EB20EC5-97D8-4430-A99E-A0AFCBCAA843}" type="presParOf" srcId="{8740F9A9-A86E-4AC6-875B-244DD3342DEE}" destId="{662F3FB1-B738-4EAC-8407-62426E0DE84D}" srcOrd="1" destOrd="0" presId="urn:microsoft.com/office/officeart/2005/8/layout/arrow6"/>
    <dgm:cxn modelId="{397B5421-B573-4CA1-A3E7-2A555EC69B6C}" type="presParOf" srcId="{8740F9A9-A86E-4AC6-875B-244DD3342DEE}" destId="{A307365A-6CD9-4C6E-893E-F9B6ADAC14A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50E33A-B253-432F-8C4A-1EE5C5734FB1}" type="doc">
      <dgm:prSet loTypeId="urn:microsoft.com/office/officeart/2005/8/layout/arrow6" loCatId="relationship" qsTypeId="urn:microsoft.com/office/officeart/2005/8/quickstyle/simple1" qsCatId="simple" csTypeId="urn:microsoft.com/office/officeart/2005/8/colors/accent1_5" csCatId="accent1" phldr="1"/>
      <dgm:spPr/>
    </dgm:pt>
    <dgm:pt modelId="{F4ED8257-58C4-4C35-9CED-1488237B97E5}">
      <dgm:prSet phldrT="[Text]"/>
      <dgm:spPr/>
      <dgm:t>
        <a:bodyPr/>
        <a:lstStyle/>
        <a:p>
          <a:r>
            <a:rPr lang="en-GB" baseline="0" dirty="0" smtClean="0"/>
            <a:t>LA Schools admission criteria</a:t>
          </a:r>
          <a:endParaRPr lang="en-GB" dirty="0"/>
        </a:p>
      </dgm:t>
    </dgm:pt>
    <dgm:pt modelId="{53130DD3-2ED6-4A01-BF6A-BA46A0F80BCC}" type="parTrans" cxnId="{3245B243-F119-4E9C-B63F-B630873E0C0C}">
      <dgm:prSet/>
      <dgm:spPr/>
      <dgm:t>
        <a:bodyPr/>
        <a:lstStyle/>
        <a:p>
          <a:endParaRPr lang="en-GB"/>
        </a:p>
      </dgm:t>
    </dgm:pt>
    <dgm:pt modelId="{7C90CDFB-E892-49F5-B830-9E0B10BA702E}" type="sibTrans" cxnId="{3245B243-F119-4E9C-B63F-B630873E0C0C}">
      <dgm:prSet/>
      <dgm:spPr/>
      <dgm:t>
        <a:bodyPr/>
        <a:lstStyle/>
        <a:p>
          <a:endParaRPr lang="en-GB"/>
        </a:p>
      </dgm:t>
    </dgm:pt>
    <dgm:pt modelId="{CCB8E7C2-D6F3-46AA-8B40-8076EEB7B4C8}">
      <dgm:prSet phldrT="[Text]"/>
      <dgm:spPr/>
      <dgm:t>
        <a:bodyPr/>
        <a:lstStyle/>
        <a:p>
          <a:r>
            <a:rPr lang="en-GB" dirty="0" smtClean="0"/>
            <a:t>Academ</a:t>
          </a:r>
          <a:r>
            <a:rPr lang="en-GB" baseline="0" dirty="0" smtClean="0"/>
            <a:t>y Trust admission criteria</a:t>
          </a:r>
          <a:endParaRPr lang="en-GB" dirty="0"/>
        </a:p>
      </dgm:t>
    </dgm:pt>
    <dgm:pt modelId="{33D4773F-5C0E-42FC-B833-C3879763AF2A}" type="parTrans" cxnId="{0CD43526-A575-49A8-BBB5-7ED28F3A6F9A}">
      <dgm:prSet/>
      <dgm:spPr/>
      <dgm:t>
        <a:bodyPr/>
        <a:lstStyle/>
        <a:p>
          <a:endParaRPr lang="en-GB"/>
        </a:p>
      </dgm:t>
    </dgm:pt>
    <dgm:pt modelId="{60ECBF37-2F3C-466F-BC4F-9B5B58CE5003}" type="sibTrans" cxnId="{0CD43526-A575-49A8-BBB5-7ED28F3A6F9A}">
      <dgm:prSet/>
      <dgm:spPr/>
      <dgm:t>
        <a:bodyPr/>
        <a:lstStyle/>
        <a:p>
          <a:endParaRPr lang="en-GB"/>
        </a:p>
      </dgm:t>
    </dgm:pt>
    <dgm:pt modelId="{8740F9A9-A86E-4AC6-875B-244DD3342DEE}" type="pres">
      <dgm:prSet presAssocID="{9350E33A-B253-432F-8C4A-1EE5C5734FB1}" presName="compositeShape" presStyleCnt="0">
        <dgm:presLayoutVars>
          <dgm:chMax val="2"/>
          <dgm:dir/>
          <dgm:resizeHandles val="exact"/>
        </dgm:presLayoutVars>
      </dgm:prSet>
      <dgm:spPr/>
    </dgm:pt>
    <dgm:pt modelId="{9BF08E21-EA14-4352-B5DC-E5C6765E3842}" type="pres">
      <dgm:prSet presAssocID="{9350E33A-B253-432F-8C4A-1EE5C5734FB1}" presName="ribbon" presStyleLbl="node1" presStyleIdx="0" presStyleCnt="1" custLinFactNeighborY="-885"/>
      <dgm:spPr/>
    </dgm:pt>
    <dgm:pt modelId="{662F3FB1-B738-4EAC-8407-62426E0DE84D}" type="pres">
      <dgm:prSet presAssocID="{9350E33A-B253-432F-8C4A-1EE5C5734FB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7365A-6CD9-4C6E-893E-F9B6ADAC14A3}" type="pres">
      <dgm:prSet presAssocID="{9350E33A-B253-432F-8C4A-1EE5C5734FB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CD43526-A575-49A8-BBB5-7ED28F3A6F9A}" srcId="{9350E33A-B253-432F-8C4A-1EE5C5734FB1}" destId="{CCB8E7C2-D6F3-46AA-8B40-8076EEB7B4C8}" srcOrd="1" destOrd="0" parTransId="{33D4773F-5C0E-42FC-B833-C3879763AF2A}" sibTransId="{60ECBF37-2F3C-466F-BC4F-9B5B58CE5003}"/>
    <dgm:cxn modelId="{E83E6E56-5E32-4641-8895-477262B1BC81}" type="presOf" srcId="{F4ED8257-58C4-4C35-9CED-1488237B97E5}" destId="{662F3FB1-B738-4EAC-8407-62426E0DE84D}" srcOrd="0" destOrd="0" presId="urn:microsoft.com/office/officeart/2005/8/layout/arrow6"/>
    <dgm:cxn modelId="{3245B243-F119-4E9C-B63F-B630873E0C0C}" srcId="{9350E33A-B253-432F-8C4A-1EE5C5734FB1}" destId="{F4ED8257-58C4-4C35-9CED-1488237B97E5}" srcOrd="0" destOrd="0" parTransId="{53130DD3-2ED6-4A01-BF6A-BA46A0F80BCC}" sibTransId="{7C90CDFB-E892-49F5-B830-9E0B10BA702E}"/>
    <dgm:cxn modelId="{D8FC17A6-BC3A-4BF3-8937-34EA534298C6}" type="presOf" srcId="{CCB8E7C2-D6F3-46AA-8B40-8076EEB7B4C8}" destId="{A307365A-6CD9-4C6E-893E-F9B6ADAC14A3}" srcOrd="0" destOrd="0" presId="urn:microsoft.com/office/officeart/2005/8/layout/arrow6"/>
    <dgm:cxn modelId="{1CCF84F7-C70E-4B6C-94CE-D2E179E1785A}" type="presOf" srcId="{9350E33A-B253-432F-8C4A-1EE5C5734FB1}" destId="{8740F9A9-A86E-4AC6-875B-244DD3342DEE}" srcOrd="0" destOrd="0" presId="urn:microsoft.com/office/officeart/2005/8/layout/arrow6"/>
    <dgm:cxn modelId="{9F924A9D-E758-43F9-A8AF-40963C5C7ADC}" type="presParOf" srcId="{8740F9A9-A86E-4AC6-875B-244DD3342DEE}" destId="{9BF08E21-EA14-4352-B5DC-E5C6765E3842}" srcOrd="0" destOrd="0" presId="urn:microsoft.com/office/officeart/2005/8/layout/arrow6"/>
    <dgm:cxn modelId="{1825EA51-EEC7-4357-A333-2C0A1C91C7A3}" type="presParOf" srcId="{8740F9A9-A86E-4AC6-875B-244DD3342DEE}" destId="{662F3FB1-B738-4EAC-8407-62426E0DE84D}" srcOrd="1" destOrd="0" presId="urn:microsoft.com/office/officeart/2005/8/layout/arrow6"/>
    <dgm:cxn modelId="{80C72B77-B5FC-4D7B-9866-FA52A65A5DB4}" type="presParOf" srcId="{8740F9A9-A86E-4AC6-875B-244DD3342DEE}" destId="{A307365A-6CD9-4C6E-893E-F9B6ADAC14A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50E33A-B253-432F-8C4A-1EE5C5734FB1}" type="doc">
      <dgm:prSet loTypeId="urn:microsoft.com/office/officeart/2005/8/layout/arrow6" loCatId="relationship" qsTypeId="urn:microsoft.com/office/officeart/2005/8/quickstyle/simple1" qsCatId="simple" csTypeId="urn:microsoft.com/office/officeart/2005/8/colors/accent1_5" csCatId="accent1" phldr="1"/>
      <dgm:spPr/>
    </dgm:pt>
    <dgm:pt modelId="{F4ED8257-58C4-4C35-9CED-1488237B97E5}">
      <dgm:prSet phldrT="[Text]" custT="1"/>
      <dgm:spPr/>
      <dgm:t>
        <a:bodyPr/>
        <a:lstStyle/>
        <a:p>
          <a:r>
            <a:rPr lang="en-GB" sz="2400" dirty="0" smtClean="0"/>
            <a:t>Implement national curriculum as directed</a:t>
          </a:r>
          <a:endParaRPr lang="en-GB" sz="2400" dirty="0"/>
        </a:p>
      </dgm:t>
    </dgm:pt>
    <dgm:pt modelId="{53130DD3-2ED6-4A01-BF6A-BA46A0F80BCC}" type="parTrans" cxnId="{3245B243-F119-4E9C-B63F-B630873E0C0C}">
      <dgm:prSet/>
      <dgm:spPr/>
      <dgm:t>
        <a:bodyPr/>
        <a:lstStyle/>
        <a:p>
          <a:endParaRPr lang="en-GB"/>
        </a:p>
      </dgm:t>
    </dgm:pt>
    <dgm:pt modelId="{7C90CDFB-E892-49F5-B830-9E0B10BA702E}" type="sibTrans" cxnId="{3245B243-F119-4E9C-B63F-B630873E0C0C}">
      <dgm:prSet/>
      <dgm:spPr/>
      <dgm:t>
        <a:bodyPr/>
        <a:lstStyle/>
        <a:p>
          <a:endParaRPr lang="en-GB"/>
        </a:p>
      </dgm:t>
    </dgm:pt>
    <dgm:pt modelId="{CCB8E7C2-D6F3-46AA-8B40-8076EEB7B4C8}">
      <dgm:prSet phldrT="[Text]" custT="1"/>
      <dgm:spPr/>
      <dgm:t>
        <a:bodyPr/>
        <a:lstStyle/>
        <a:p>
          <a:r>
            <a:rPr lang="en-GB" sz="2400" baseline="0" dirty="0" smtClean="0"/>
            <a:t>Create own curriculum </a:t>
          </a:r>
          <a:r>
            <a:rPr lang="en-GB" sz="2400" dirty="0" smtClean="0"/>
            <a:t>to meet DFE requirements</a:t>
          </a:r>
          <a:endParaRPr lang="en-GB" sz="2400" dirty="0"/>
        </a:p>
      </dgm:t>
    </dgm:pt>
    <dgm:pt modelId="{33D4773F-5C0E-42FC-B833-C3879763AF2A}" type="parTrans" cxnId="{0CD43526-A575-49A8-BBB5-7ED28F3A6F9A}">
      <dgm:prSet/>
      <dgm:spPr/>
      <dgm:t>
        <a:bodyPr/>
        <a:lstStyle/>
        <a:p>
          <a:endParaRPr lang="en-GB"/>
        </a:p>
      </dgm:t>
    </dgm:pt>
    <dgm:pt modelId="{60ECBF37-2F3C-466F-BC4F-9B5B58CE5003}" type="sibTrans" cxnId="{0CD43526-A575-49A8-BBB5-7ED28F3A6F9A}">
      <dgm:prSet/>
      <dgm:spPr/>
      <dgm:t>
        <a:bodyPr/>
        <a:lstStyle/>
        <a:p>
          <a:endParaRPr lang="en-GB"/>
        </a:p>
      </dgm:t>
    </dgm:pt>
    <dgm:pt modelId="{8740F9A9-A86E-4AC6-875B-244DD3342DEE}" type="pres">
      <dgm:prSet presAssocID="{9350E33A-B253-432F-8C4A-1EE5C5734FB1}" presName="compositeShape" presStyleCnt="0">
        <dgm:presLayoutVars>
          <dgm:chMax val="2"/>
          <dgm:dir/>
          <dgm:resizeHandles val="exact"/>
        </dgm:presLayoutVars>
      </dgm:prSet>
      <dgm:spPr/>
    </dgm:pt>
    <dgm:pt modelId="{9BF08E21-EA14-4352-B5DC-E5C6765E3842}" type="pres">
      <dgm:prSet presAssocID="{9350E33A-B253-432F-8C4A-1EE5C5734FB1}" presName="ribbon" presStyleLbl="node1" presStyleIdx="0" presStyleCnt="1" custLinFactNeighborY="-885"/>
      <dgm:spPr/>
    </dgm:pt>
    <dgm:pt modelId="{662F3FB1-B738-4EAC-8407-62426E0DE84D}" type="pres">
      <dgm:prSet presAssocID="{9350E33A-B253-432F-8C4A-1EE5C5734FB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7365A-6CD9-4C6E-893E-F9B6ADAC14A3}" type="pres">
      <dgm:prSet presAssocID="{9350E33A-B253-432F-8C4A-1EE5C5734FB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CD43526-A575-49A8-BBB5-7ED28F3A6F9A}" srcId="{9350E33A-B253-432F-8C4A-1EE5C5734FB1}" destId="{CCB8E7C2-D6F3-46AA-8B40-8076EEB7B4C8}" srcOrd="1" destOrd="0" parTransId="{33D4773F-5C0E-42FC-B833-C3879763AF2A}" sibTransId="{60ECBF37-2F3C-466F-BC4F-9B5B58CE5003}"/>
    <dgm:cxn modelId="{70B50DD1-B64E-4971-94C6-AD8F3448E2FB}" type="presOf" srcId="{F4ED8257-58C4-4C35-9CED-1488237B97E5}" destId="{662F3FB1-B738-4EAC-8407-62426E0DE84D}" srcOrd="0" destOrd="0" presId="urn:microsoft.com/office/officeart/2005/8/layout/arrow6"/>
    <dgm:cxn modelId="{3245B243-F119-4E9C-B63F-B630873E0C0C}" srcId="{9350E33A-B253-432F-8C4A-1EE5C5734FB1}" destId="{F4ED8257-58C4-4C35-9CED-1488237B97E5}" srcOrd="0" destOrd="0" parTransId="{53130DD3-2ED6-4A01-BF6A-BA46A0F80BCC}" sibTransId="{7C90CDFB-E892-49F5-B830-9E0B10BA702E}"/>
    <dgm:cxn modelId="{118C2FCA-7729-4731-908B-F4F3F2200826}" type="presOf" srcId="{9350E33A-B253-432F-8C4A-1EE5C5734FB1}" destId="{8740F9A9-A86E-4AC6-875B-244DD3342DEE}" srcOrd="0" destOrd="0" presId="urn:microsoft.com/office/officeart/2005/8/layout/arrow6"/>
    <dgm:cxn modelId="{8F2F2B52-7FEF-473B-9EBA-D3AF3AF46D4B}" type="presOf" srcId="{CCB8E7C2-D6F3-46AA-8B40-8076EEB7B4C8}" destId="{A307365A-6CD9-4C6E-893E-F9B6ADAC14A3}" srcOrd="0" destOrd="0" presId="urn:microsoft.com/office/officeart/2005/8/layout/arrow6"/>
    <dgm:cxn modelId="{A80890BD-0498-45AA-927F-736C13D3BD0D}" type="presParOf" srcId="{8740F9A9-A86E-4AC6-875B-244DD3342DEE}" destId="{9BF08E21-EA14-4352-B5DC-E5C6765E3842}" srcOrd="0" destOrd="0" presId="urn:microsoft.com/office/officeart/2005/8/layout/arrow6"/>
    <dgm:cxn modelId="{DB4F1063-0510-421E-9BC4-966BE8F79A0B}" type="presParOf" srcId="{8740F9A9-A86E-4AC6-875B-244DD3342DEE}" destId="{662F3FB1-B738-4EAC-8407-62426E0DE84D}" srcOrd="1" destOrd="0" presId="urn:microsoft.com/office/officeart/2005/8/layout/arrow6"/>
    <dgm:cxn modelId="{058B4B7F-5432-4F8D-B06D-4EA15B7B92B6}" type="presParOf" srcId="{8740F9A9-A86E-4AC6-875B-244DD3342DEE}" destId="{A307365A-6CD9-4C6E-893E-F9B6ADAC14A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50E33A-B253-432F-8C4A-1EE5C5734FB1}" type="doc">
      <dgm:prSet loTypeId="urn:microsoft.com/office/officeart/2005/8/layout/arrow6" loCatId="relationship" qsTypeId="urn:microsoft.com/office/officeart/2005/8/quickstyle/simple1" qsCatId="simple" csTypeId="urn:microsoft.com/office/officeart/2005/8/colors/accent1_5" csCatId="accent1" phldr="1"/>
      <dgm:spPr/>
    </dgm:pt>
    <dgm:pt modelId="{F4ED8257-58C4-4C35-9CED-1488237B97E5}">
      <dgm:prSet phldrT="[Text]"/>
      <dgm:spPr/>
      <dgm:t>
        <a:bodyPr/>
        <a:lstStyle/>
        <a:p>
          <a:r>
            <a:rPr lang="en-GB" dirty="0" smtClean="0"/>
            <a:t>LA retains proportion of funding</a:t>
          </a:r>
          <a:r>
            <a:rPr lang="en-GB" baseline="0" dirty="0" smtClean="0"/>
            <a:t> to</a:t>
          </a:r>
          <a:r>
            <a:rPr lang="en-GB" dirty="0" smtClean="0"/>
            <a:t> provide services for all Derbyshire schools</a:t>
          </a:r>
          <a:endParaRPr lang="en-GB" dirty="0"/>
        </a:p>
      </dgm:t>
    </dgm:pt>
    <dgm:pt modelId="{53130DD3-2ED6-4A01-BF6A-BA46A0F80BCC}" type="parTrans" cxnId="{3245B243-F119-4E9C-B63F-B630873E0C0C}">
      <dgm:prSet/>
      <dgm:spPr/>
      <dgm:t>
        <a:bodyPr/>
        <a:lstStyle/>
        <a:p>
          <a:endParaRPr lang="en-GB"/>
        </a:p>
      </dgm:t>
    </dgm:pt>
    <dgm:pt modelId="{7C90CDFB-E892-49F5-B830-9E0B10BA702E}" type="sibTrans" cxnId="{3245B243-F119-4E9C-B63F-B630873E0C0C}">
      <dgm:prSet/>
      <dgm:spPr/>
      <dgm:t>
        <a:bodyPr/>
        <a:lstStyle/>
        <a:p>
          <a:endParaRPr lang="en-GB"/>
        </a:p>
      </dgm:t>
    </dgm:pt>
    <dgm:pt modelId="{98749624-68A6-44AD-9262-6DD34B954720}">
      <dgm:prSet/>
      <dgm:spPr/>
      <dgm:t>
        <a:bodyPr/>
        <a:lstStyle/>
        <a:p>
          <a:pPr rtl="0"/>
          <a:r>
            <a:rPr lang="en-GB" dirty="0" smtClean="0"/>
            <a:t>Entire funding used to provide services for to suit MAT schools</a:t>
          </a:r>
          <a:endParaRPr lang="en-GB" b="0" i="0" u="none" dirty="0"/>
        </a:p>
      </dgm:t>
    </dgm:pt>
    <dgm:pt modelId="{805DBEF7-5ACF-4E95-859E-9B26EBFEB8F9}" type="parTrans" cxnId="{4162B0BA-DE4C-4B65-B493-A3799637337B}">
      <dgm:prSet/>
      <dgm:spPr/>
      <dgm:t>
        <a:bodyPr/>
        <a:lstStyle/>
        <a:p>
          <a:endParaRPr lang="en-GB"/>
        </a:p>
      </dgm:t>
    </dgm:pt>
    <dgm:pt modelId="{50778A17-04C0-4645-8DF7-66AF9F22F3D4}" type="sibTrans" cxnId="{4162B0BA-DE4C-4B65-B493-A3799637337B}">
      <dgm:prSet/>
      <dgm:spPr/>
      <dgm:t>
        <a:bodyPr/>
        <a:lstStyle/>
        <a:p>
          <a:endParaRPr lang="en-GB"/>
        </a:p>
      </dgm:t>
    </dgm:pt>
    <dgm:pt modelId="{8740F9A9-A86E-4AC6-875B-244DD3342DEE}" type="pres">
      <dgm:prSet presAssocID="{9350E33A-B253-432F-8C4A-1EE5C5734FB1}" presName="compositeShape" presStyleCnt="0">
        <dgm:presLayoutVars>
          <dgm:chMax val="2"/>
          <dgm:dir/>
          <dgm:resizeHandles val="exact"/>
        </dgm:presLayoutVars>
      </dgm:prSet>
      <dgm:spPr/>
    </dgm:pt>
    <dgm:pt modelId="{9BF08E21-EA14-4352-B5DC-E5C6765E3842}" type="pres">
      <dgm:prSet presAssocID="{9350E33A-B253-432F-8C4A-1EE5C5734FB1}" presName="ribbon" presStyleLbl="node1" presStyleIdx="0" presStyleCnt="1" custLinFactNeighborY="-885"/>
      <dgm:spPr/>
    </dgm:pt>
    <dgm:pt modelId="{662F3FB1-B738-4EAC-8407-62426E0DE84D}" type="pres">
      <dgm:prSet presAssocID="{9350E33A-B253-432F-8C4A-1EE5C5734FB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7365A-6CD9-4C6E-893E-F9B6ADAC14A3}" type="pres">
      <dgm:prSet presAssocID="{9350E33A-B253-432F-8C4A-1EE5C5734FB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45B243-F119-4E9C-B63F-B630873E0C0C}" srcId="{9350E33A-B253-432F-8C4A-1EE5C5734FB1}" destId="{F4ED8257-58C4-4C35-9CED-1488237B97E5}" srcOrd="0" destOrd="0" parTransId="{53130DD3-2ED6-4A01-BF6A-BA46A0F80BCC}" sibTransId="{7C90CDFB-E892-49F5-B830-9E0B10BA702E}"/>
    <dgm:cxn modelId="{39B49122-3E4F-4AC9-AE89-83CCCC95B76F}" type="presOf" srcId="{98749624-68A6-44AD-9262-6DD34B954720}" destId="{A307365A-6CD9-4C6E-893E-F9B6ADAC14A3}" srcOrd="0" destOrd="0" presId="urn:microsoft.com/office/officeart/2005/8/layout/arrow6"/>
    <dgm:cxn modelId="{4162B0BA-DE4C-4B65-B493-A3799637337B}" srcId="{9350E33A-B253-432F-8C4A-1EE5C5734FB1}" destId="{98749624-68A6-44AD-9262-6DD34B954720}" srcOrd="1" destOrd="0" parTransId="{805DBEF7-5ACF-4E95-859E-9B26EBFEB8F9}" sibTransId="{50778A17-04C0-4645-8DF7-66AF9F22F3D4}"/>
    <dgm:cxn modelId="{F7F5550D-3A53-42C0-8A66-ECBD671AD719}" type="presOf" srcId="{F4ED8257-58C4-4C35-9CED-1488237B97E5}" destId="{662F3FB1-B738-4EAC-8407-62426E0DE84D}" srcOrd="0" destOrd="0" presId="urn:microsoft.com/office/officeart/2005/8/layout/arrow6"/>
    <dgm:cxn modelId="{1B0FDE1B-9E9F-4FBD-8D10-40A1C469D77A}" type="presOf" srcId="{9350E33A-B253-432F-8C4A-1EE5C5734FB1}" destId="{8740F9A9-A86E-4AC6-875B-244DD3342DEE}" srcOrd="0" destOrd="0" presId="urn:microsoft.com/office/officeart/2005/8/layout/arrow6"/>
    <dgm:cxn modelId="{CE43C3D9-146D-416D-AC93-E564CC384446}" type="presParOf" srcId="{8740F9A9-A86E-4AC6-875B-244DD3342DEE}" destId="{9BF08E21-EA14-4352-B5DC-E5C6765E3842}" srcOrd="0" destOrd="0" presId="urn:microsoft.com/office/officeart/2005/8/layout/arrow6"/>
    <dgm:cxn modelId="{14E51780-F4D8-4E50-902C-5EC6CB11FD4F}" type="presParOf" srcId="{8740F9A9-A86E-4AC6-875B-244DD3342DEE}" destId="{662F3FB1-B738-4EAC-8407-62426E0DE84D}" srcOrd="1" destOrd="0" presId="urn:microsoft.com/office/officeart/2005/8/layout/arrow6"/>
    <dgm:cxn modelId="{682F5396-EA94-48EB-B74F-D4D391A4A00F}" type="presParOf" srcId="{8740F9A9-A86E-4AC6-875B-244DD3342DEE}" destId="{A307365A-6CD9-4C6E-893E-F9B6ADAC14A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50E33A-B253-432F-8C4A-1EE5C5734FB1}" type="doc">
      <dgm:prSet loTypeId="urn:microsoft.com/office/officeart/2005/8/layout/arrow6" loCatId="relationship" qsTypeId="urn:microsoft.com/office/officeart/2005/8/quickstyle/simple1" qsCatId="simple" csTypeId="urn:microsoft.com/office/officeart/2005/8/colors/accent1_5" csCatId="accent1" phldr="1"/>
      <dgm:spPr/>
    </dgm:pt>
    <dgm:pt modelId="{1F444BAB-C8B4-47DB-9C62-F1F08912430A}">
      <dgm:prSet/>
      <dgm:spPr/>
      <dgm:t>
        <a:bodyPr/>
        <a:lstStyle/>
        <a:p>
          <a:r>
            <a:rPr lang="en-GB" dirty="0" smtClean="0"/>
            <a:t>No difference</a:t>
          </a:r>
          <a:endParaRPr lang="en-GB" dirty="0"/>
        </a:p>
      </dgm:t>
    </dgm:pt>
    <dgm:pt modelId="{EC4F0801-468A-4C59-B506-BF708EC6615A}" type="parTrans" cxnId="{C6B67EF1-B937-4B3C-9DA9-953232D92A4F}">
      <dgm:prSet/>
      <dgm:spPr/>
      <dgm:t>
        <a:bodyPr/>
        <a:lstStyle/>
        <a:p>
          <a:endParaRPr lang="en-GB"/>
        </a:p>
      </dgm:t>
    </dgm:pt>
    <dgm:pt modelId="{0483FBC7-57C3-47AB-B7D9-7F4E2F085450}" type="sibTrans" cxnId="{C6B67EF1-B937-4B3C-9DA9-953232D92A4F}">
      <dgm:prSet/>
      <dgm:spPr/>
      <dgm:t>
        <a:bodyPr/>
        <a:lstStyle/>
        <a:p>
          <a:endParaRPr lang="en-GB"/>
        </a:p>
      </dgm:t>
    </dgm:pt>
    <dgm:pt modelId="{D17253E7-AEE4-4E93-B0EA-82F64BAE1508}">
      <dgm:prSet/>
      <dgm:spPr/>
      <dgm:t>
        <a:bodyPr/>
        <a:lstStyle/>
        <a:p>
          <a:r>
            <a:rPr lang="en-GB" dirty="0" smtClean="0"/>
            <a:t>No difference</a:t>
          </a:r>
          <a:endParaRPr lang="en-GB" dirty="0"/>
        </a:p>
      </dgm:t>
    </dgm:pt>
    <dgm:pt modelId="{D4CE271E-3988-4520-B5AE-2BCD01DAAD47}" type="parTrans" cxnId="{76729045-E5C4-4F71-9E2B-D7E17D74041A}">
      <dgm:prSet/>
      <dgm:spPr/>
    </dgm:pt>
    <dgm:pt modelId="{E9DA3324-79FB-4021-8904-C8B5DE1D6A3A}" type="sibTrans" cxnId="{76729045-E5C4-4F71-9E2B-D7E17D74041A}">
      <dgm:prSet/>
      <dgm:spPr/>
    </dgm:pt>
    <dgm:pt modelId="{77AAA3F3-5342-43FD-8D1C-9C166D4CC201}">
      <dgm:prSet/>
      <dgm:spPr/>
      <dgm:t>
        <a:bodyPr/>
        <a:lstStyle/>
        <a:p>
          <a:endParaRPr lang="en-GB" dirty="0"/>
        </a:p>
      </dgm:t>
    </dgm:pt>
    <dgm:pt modelId="{F943611A-825E-496D-9464-D20F875C7782}" type="parTrans" cxnId="{15C38A1A-9B64-461C-ACE1-6E783791719C}">
      <dgm:prSet/>
      <dgm:spPr/>
    </dgm:pt>
    <dgm:pt modelId="{C789340F-B691-4269-AA81-EB6A4340DAC8}" type="sibTrans" cxnId="{15C38A1A-9B64-461C-ACE1-6E783791719C}">
      <dgm:prSet/>
      <dgm:spPr/>
    </dgm:pt>
    <dgm:pt modelId="{8740F9A9-A86E-4AC6-875B-244DD3342DEE}" type="pres">
      <dgm:prSet presAssocID="{9350E33A-B253-432F-8C4A-1EE5C5734FB1}" presName="compositeShape" presStyleCnt="0">
        <dgm:presLayoutVars>
          <dgm:chMax val="2"/>
          <dgm:dir/>
          <dgm:resizeHandles val="exact"/>
        </dgm:presLayoutVars>
      </dgm:prSet>
      <dgm:spPr/>
    </dgm:pt>
    <dgm:pt modelId="{9BF08E21-EA14-4352-B5DC-E5C6765E3842}" type="pres">
      <dgm:prSet presAssocID="{9350E33A-B253-432F-8C4A-1EE5C5734FB1}" presName="ribbon" presStyleLbl="node1" presStyleIdx="0" presStyleCnt="1" custLinFactNeighborY="-885"/>
      <dgm:spPr/>
    </dgm:pt>
    <dgm:pt modelId="{662F3FB1-B738-4EAC-8407-62426E0DE84D}" type="pres">
      <dgm:prSet presAssocID="{9350E33A-B253-432F-8C4A-1EE5C5734FB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7365A-6CD9-4C6E-893E-F9B6ADAC14A3}" type="pres">
      <dgm:prSet presAssocID="{9350E33A-B253-432F-8C4A-1EE5C5734FB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5C38A1A-9B64-461C-ACE1-6E783791719C}" srcId="{9350E33A-B253-432F-8C4A-1EE5C5734FB1}" destId="{77AAA3F3-5342-43FD-8D1C-9C166D4CC201}" srcOrd="2" destOrd="0" parTransId="{F943611A-825E-496D-9464-D20F875C7782}" sibTransId="{C789340F-B691-4269-AA81-EB6A4340DAC8}"/>
    <dgm:cxn modelId="{91C0E45E-546D-4E05-A8AC-A3BFEB86A39B}" type="presOf" srcId="{D17253E7-AEE4-4E93-B0EA-82F64BAE1508}" destId="{A307365A-6CD9-4C6E-893E-F9B6ADAC14A3}" srcOrd="0" destOrd="0" presId="urn:microsoft.com/office/officeart/2005/8/layout/arrow6"/>
    <dgm:cxn modelId="{76729045-E5C4-4F71-9E2B-D7E17D74041A}" srcId="{9350E33A-B253-432F-8C4A-1EE5C5734FB1}" destId="{D17253E7-AEE4-4E93-B0EA-82F64BAE1508}" srcOrd="1" destOrd="0" parTransId="{D4CE271E-3988-4520-B5AE-2BCD01DAAD47}" sibTransId="{E9DA3324-79FB-4021-8904-C8B5DE1D6A3A}"/>
    <dgm:cxn modelId="{75437801-B78E-4882-B53F-0F60911B7D34}" type="presOf" srcId="{1F444BAB-C8B4-47DB-9C62-F1F08912430A}" destId="{662F3FB1-B738-4EAC-8407-62426E0DE84D}" srcOrd="0" destOrd="0" presId="urn:microsoft.com/office/officeart/2005/8/layout/arrow6"/>
    <dgm:cxn modelId="{C6B67EF1-B937-4B3C-9DA9-953232D92A4F}" srcId="{9350E33A-B253-432F-8C4A-1EE5C5734FB1}" destId="{1F444BAB-C8B4-47DB-9C62-F1F08912430A}" srcOrd="0" destOrd="0" parTransId="{EC4F0801-468A-4C59-B506-BF708EC6615A}" sibTransId="{0483FBC7-57C3-47AB-B7D9-7F4E2F085450}"/>
    <dgm:cxn modelId="{C98059EC-91D3-4174-B862-D959D4C510D7}" type="presOf" srcId="{9350E33A-B253-432F-8C4A-1EE5C5734FB1}" destId="{8740F9A9-A86E-4AC6-875B-244DD3342DEE}" srcOrd="0" destOrd="0" presId="urn:microsoft.com/office/officeart/2005/8/layout/arrow6"/>
    <dgm:cxn modelId="{D75F8CA0-E677-4A31-9FF0-B6F77F119FBA}" type="presParOf" srcId="{8740F9A9-A86E-4AC6-875B-244DD3342DEE}" destId="{9BF08E21-EA14-4352-B5DC-E5C6765E3842}" srcOrd="0" destOrd="0" presId="urn:microsoft.com/office/officeart/2005/8/layout/arrow6"/>
    <dgm:cxn modelId="{FD052D3A-ABFE-4CDC-A2A2-1BDAEC8849CE}" type="presParOf" srcId="{8740F9A9-A86E-4AC6-875B-244DD3342DEE}" destId="{662F3FB1-B738-4EAC-8407-62426E0DE84D}" srcOrd="1" destOrd="0" presId="urn:microsoft.com/office/officeart/2005/8/layout/arrow6"/>
    <dgm:cxn modelId="{7A1E76B5-3C9F-40C8-AF03-FD3537F7EFA9}" type="presParOf" srcId="{8740F9A9-A86E-4AC6-875B-244DD3342DEE}" destId="{A307365A-6CD9-4C6E-893E-F9B6ADAC14A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08E21-EA14-4352-B5DC-E5C6765E3842}">
      <dsp:nvSpPr>
        <dsp:cNvPr id="0" name=""/>
        <dsp:cNvSpPr/>
      </dsp:nvSpPr>
      <dsp:spPr>
        <a:xfrm>
          <a:off x="0" y="288030"/>
          <a:ext cx="8136904" cy="3254761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F3FB1-B738-4EAC-8407-62426E0DE84D}">
      <dsp:nvSpPr>
        <dsp:cNvPr id="0" name=""/>
        <dsp:cNvSpPr/>
      </dsp:nvSpPr>
      <dsp:spPr>
        <a:xfrm>
          <a:off x="976428" y="886418"/>
          <a:ext cx="2685178" cy="15948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9352" rIns="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No difference</a:t>
          </a:r>
          <a:endParaRPr lang="en-GB" sz="4200" kern="1200" dirty="0"/>
        </a:p>
      </dsp:txBody>
      <dsp:txXfrm>
        <a:off x="976428" y="886418"/>
        <a:ext cx="2685178" cy="1594833"/>
      </dsp:txXfrm>
    </dsp:sp>
    <dsp:sp modelId="{A307365A-6CD9-4C6E-893E-F9B6ADAC14A3}">
      <dsp:nvSpPr>
        <dsp:cNvPr id="0" name=""/>
        <dsp:cNvSpPr/>
      </dsp:nvSpPr>
      <dsp:spPr>
        <a:xfrm>
          <a:off x="4068452" y="1407180"/>
          <a:ext cx="3173392" cy="15948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9352" rIns="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No difference</a:t>
          </a:r>
          <a:endParaRPr lang="en-GB" sz="4200" kern="1200" dirty="0"/>
        </a:p>
      </dsp:txBody>
      <dsp:txXfrm>
        <a:off x="4068452" y="1407180"/>
        <a:ext cx="3173392" cy="1594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08E21-EA14-4352-B5DC-E5C6765E3842}">
      <dsp:nvSpPr>
        <dsp:cNvPr id="0" name=""/>
        <dsp:cNvSpPr/>
      </dsp:nvSpPr>
      <dsp:spPr>
        <a:xfrm>
          <a:off x="0" y="288030"/>
          <a:ext cx="8136904" cy="3254761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F3FB1-B738-4EAC-8407-62426E0DE84D}">
      <dsp:nvSpPr>
        <dsp:cNvPr id="0" name=""/>
        <dsp:cNvSpPr/>
      </dsp:nvSpPr>
      <dsp:spPr>
        <a:xfrm>
          <a:off x="976428" y="886418"/>
          <a:ext cx="2685178" cy="15948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LA </a:t>
          </a:r>
          <a:r>
            <a:rPr lang="en-GB" sz="2000" kern="1200" baseline="0" dirty="0" smtClean="0"/>
            <a:t>specifications apply, all building works require formal approval</a:t>
          </a:r>
          <a:endParaRPr lang="en-GB" sz="2000" kern="1200" dirty="0"/>
        </a:p>
      </dsp:txBody>
      <dsp:txXfrm>
        <a:off x="976428" y="886418"/>
        <a:ext cx="2685178" cy="1594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08E21-EA14-4352-B5DC-E5C6765E3842}">
      <dsp:nvSpPr>
        <dsp:cNvPr id="0" name=""/>
        <dsp:cNvSpPr/>
      </dsp:nvSpPr>
      <dsp:spPr>
        <a:xfrm>
          <a:off x="0" y="288030"/>
          <a:ext cx="8136904" cy="3254761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F3FB1-B738-4EAC-8407-62426E0DE84D}">
      <dsp:nvSpPr>
        <dsp:cNvPr id="0" name=""/>
        <dsp:cNvSpPr/>
      </dsp:nvSpPr>
      <dsp:spPr>
        <a:xfrm>
          <a:off x="976428" y="886418"/>
          <a:ext cx="2685178" cy="15948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31140" rIns="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b="0" i="0" u="none" kern="1200"/>
        </a:p>
      </dsp:txBody>
      <dsp:txXfrm>
        <a:off x="976428" y="886418"/>
        <a:ext cx="2685178" cy="1594833"/>
      </dsp:txXfrm>
    </dsp:sp>
    <dsp:sp modelId="{A307365A-6CD9-4C6E-893E-F9B6ADAC14A3}">
      <dsp:nvSpPr>
        <dsp:cNvPr id="0" name=""/>
        <dsp:cNvSpPr/>
      </dsp:nvSpPr>
      <dsp:spPr>
        <a:xfrm>
          <a:off x="4068452" y="1407180"/>
          <a:ext cx="3173392" cy="15948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u="none" kern="1200" smtClean="0"/>
            <a:t>The Multi Academy Trust must have a name – we are proposing Willows Academy</a:t>
          </a:r>
          <a:r>
            <a:rPr lang="en-GB" sz="2000" b="1" i="0" u="none" kern="1200" baseline="0" smtClean="0"/>
            <a:t> Trust</a:t>
          </a:r>
          <a:endParaRPr lang="en-GB" sz="2000" b="0" i="0" u="none" kern="1200"/>
        </a:p>
      </dsp:txBody>
      <dsp:txXfrm>
        <a:off x="4068452" y="1407180"/>
        <a:ext cx="3173392" cy="15948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08E21-EA14-4352-B5DC-E5C6765E3842}">
      <dsp:nvSpPr>
        <dsp:cNvPr id="0" name=""/>
        <dsp:cNvSpPr/>
      </dsp:nvSpPr>
      <dsp:spPr>
        <a:xfrm>
          <a:off x="0" y="288030"/>
          <a:ext cx="8136904" cy="3254761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F3FB1-B738-4EAC-8407-62426E0DE84D}">
      <dsp:nvSpPr>
        <dsp:cNvPr id="0" name=""/>
        <dsp:cNvSpPr/>
      </dsp:nvSpPr>
      <dsp:spPr>
        <a:xfrm>
          <a:off x="976428" y="886418"/>
          <a:ext cx="2685178" cy="15948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u="none" kern="1200" dirty="0" smtClean="0"/>
            <a:t>Local Authority inspected with reference to supporting all</a:t>
          </a:r>
          <a:r>
            <a:rPr lang="en-GB" sz="2000" b="1" i="0" u="none" kern="1200" baseline="0" dirty="0" smtClean="0"/>
            <a:t> schools</a:t>
          </a:r>
          <a:endParaRPr lang="en-GB" sz="2000" kern="1200" dirty="0"/>
        </a:p>
      </dsp:txBody>
      <dsp:txXfrm>
        <a:off x="976428" y="886418"/>
        <a:ext cx="2685178" cy="1594833"/>
      </dsp:txXfrm>
    </dsp:sp>
    <dsp:sp modelId="{A307365A-6CD9-4C6E-893E-F9B6ADAC14A3}">
      <dsp:nvSpPr>
        <dsp:cNvPr id="0" name=""/>
        <dsp:cNvSpPr/>
      </dsp:nvSpPr>
      <dsp:spPr>
        <a:xfrm>
          <a:off x="4068452" y="1407180"/>
          <a:ext cx="3173392" cy="15948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u="none" kern="1200" dirty="0" smtClean="0"/>
            <a:t>MAT inspected with reference to supporting each</a:t>
          </a:r>
          <a:r>
            <a:rPr lang="en-GB" sz="2000" b="1" i="0" u="none" kern="1200" baseline="0" dirty="0" smtClean="0"/>
            <a:t> school</a:t>
          </a:r>
          <a:endParaRPr lang="en-GB" sz="2000" b="0" i="0" u="none" kern="1200" dirty="0"/>
        </a:p>
      </dsp:txBody>
      <dsp:txXfrm>
        <a:off x="4068452" y="1407180"/>
        <a:ext cx="3173392" cy="15948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08E21-EA14-4352-B5DC-E5C6765E3842}">
      <dsp:nvSpPr>
        <dsp:cNvPr id="0" name=""/>
        <dsp:cNvSpPr/>
      </dsp:nvSpPr>
      <dsp:spPr>
        <a:xfrm>
          <a:off x="0" y="288030"/>
          <a:ext cx="8136904" cy="3254761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F3FB1-B738-4EAC-8407-62426E0DE84D}">
      <dsp:nvSpPr>
        <dsp:cNvPr id="0" name=""/>
        <dsp:cNvSpPr/>
      </dsp:nvSpPr>
      <dsp:spPr>
        <a:xfrm>
          <a:off x="976428" y="886418"/>
          <a:ext cx="2685178" cy="15948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baseline="0" dirty="0" smtClean="0"/>
            <a:t>LA Schools admission criteria</a:t>
          </a:r>
          <a:endParaRPr lang="en-GB" sz="3200" kern="1200" dirty="0"/>
        </a:p>
      </dsp:txBody>
      <dsp:txXfrm>
        <a:off x="976428" y="886418"/>
        <a:ext cx="2685178" cy="1594833"/>
      </dsp:txXfrm>
    </dsp:sp>
    <dsp:sp modelId="{A307365A-6CD9-4C6E-893E-F9B6ADAC14A3}">
      <dsp:nvSpPr>
        <dsp:cNvPr id="0" name=""/>
        <dsp:cNvSpPr/>
      </dsp:nvSpPr>
      <dsp:spPr>
        <a:xfrm>
          <a:off x="4068452" y="1407180"/>
          <a:ext cx="3173392" cy="15948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Academ</a:t>
          </a:r>
          <a:r>
            <a:rPr lang="en-GB" sz="3200" kern="1200" baseline="0" dirty="0" smtClean="0"/>
            <a:t>y Trust admission criteria</a:t>
          </a:r>
          <a:endParaRPr lang="en-GB" sz="3200" kern="1200" dirty="0"/>
        </a:p>
      </dsp:txBody>
      <dsp:txXfrm>
        <a:off x="4068452" y="1407180"/>
        <a:ext cx="3173392" cy="15948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08E21-EA14-4352-B5DC-E5C6765E3842}">
      <dsp:nvSpPr>
        <dsp:cNvPr id="0" name=""/>
        <dsp:cNvSpPr/>
      </dsp:nvSpPr>
      <dsp:spPr>
        <a:xfrm>
          <a:off x="0" y="288030"/>
          <a:ext cx="8136904" cy="3254761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F3FB1-B738-4EAC-8407-62426E0DE84D}">
      <dsp:nvSpPr>
        <dsp:cNvPr id="0" name=""/>
        <dsp:cNvSpPr/>
      </dsp:nvSpPr>
      <dsp:spPr>
        <a:xfrm>
          <a:off x="976428" y="886418"/>
          <a:ext cx="2685178" cy="15948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Implement national curriculum as directed</a:t>
          </a:r>
          <a:endParaRPr lang="en-GB" sz="2400" kern="1200" dirty="0"/>
        </a:p>
      </dsp:txBody>
      <dsp:txXfrm>
        <a:off x="976428" y="886418"/>
        <a:ext cx="2685178" cy="1594833"/>
      </dsp:txXfrm>
    </dsp:sp>
    <dsp:sp modelId="{A307365A-6CD9-4C6E-893E-F9B6ADAC14A3}">
      <dsp:nvSpPr>
        <dsp:cNvPr id="0" name=""/>
        <dsp:cNvSpPr/>
      </dsp:nvSpPr>
      <dsp:spPr>
        <a:xfrm>
          <a:off x="4068452" y="1407180"/>
          <a:ext cx="3173392" cy="15948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baseline="0" dirty="0" smtClean="0"/>
            <a:t>Create own curriculum </a:t>
          </a:r>
          <a:r>
            <a:rPr lang="en-GB" sz="2400" kern="1200" dirty="0" smtClean="0"/>
            <a:t>to meet DFE requirements</a:t>
          </a:r>
          <a:endParaRPr lang="en-GB" sz="2400" kern="1200" dirty="0"/>
        </a:p>
      </dsp:txBody>
      <dsp:txXfrm>
        <a:off x="4068452" y="1407180"/>
        <a:ext cx="3173392" cy="15948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08E21-EA14-4352-B5DC-E5C6765E3842}">
      <dsp:nvSpPr>
        <dsp:cNvPr id="0" name=""/>
        <dsp:cNvSpPr/>
      </dsp:nvSpPr>
      <dsp:spPr>
        <a:xfrm>
          <a:off x="0" y="288030"/>
          <a:ext cx="8136904" cy="3254761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F3FB1-B738-4EAC-8407-62426E0DE84D}">
      <dsp:nvSpPr>
        <dsp:cNvPr id="0" name=""/>
        <dsp:cNvSpPr/>
      </dsp:nvSpPr>
      <dsp:spPr>
        <a:xfrm>
          <a:off x="976428" y="886418"/>
          <a:ext cx="2685178" cy="15948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LA retains proportion of funding</a:t>
          </a:r>
          <a:r>
            <a:rPr lang="en-GB" sz="2000" kern="1200" baseline="0" dirty="0" smtClean="0"/>
            <a:t> to</a:t>
          </a:r>
          <a:r>
            <a:rPr lang="en-GB" sz="2000" kern="1200" dirty="0" smtClean="0"/>
            <a:t> provide services for all Derbyshire schools</a:t>
          </a:r>
          <a:endParaRPr lang="en-GB" sz="2000" kern="1200" dirty="0"/>
        </a:p>
      </dsp:txBody>
      <dsp:txXfrm>
        <a:off x="976428" y="886418"/>
        <a:ext cx="2685178" cy="1594833"/>
      </dsp:txXfrm>
    </dsp:sp>
    <dsp:sp modelId="{A307365A-6CD9-4C6E-893E-F9B6ADAC14A3}">
      <dsp:nvSpPr>
        <dsp:cNvPr id="0" name=""/>
        <dsp:cNvSpPr/>
      </dsp:nvSpPr>
      <dsp:spPr>
        <a:xfrm>
          <a:off x="4068452" y="1407180"/>
          <a:ext cx="3173392" cy="15948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Entire funding used to provide services for to suit MAT schools</a:t>
          </a:r>
          <a:endParaRPr lang="en-GB" sz="2000" b="0" i="0" u="none" kern="1200" dirty="0"/>
        </a:p>
      </dsp:txBody>
      <dsp:txXfrm>
        <a:off x="4068452" y="1407180"/>
        <a:ext cx="3173392" cy="15948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08E21-EA14-4352-B5DC-E5C6765E3842}">
      <dsp:nvSpPr>
        <dsp:cNvPr id="0" name=""/>
        <dsp:cNvSpPr/>
      </dsp:nvSpPr>
      <dsp:spPr>
        <a:xfrm>
          <a:off x="0" y="288030"/>
          <a:ext cx="8136904" cy="3254761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F3FB1-B738-4EAC-8407-62426E0DE84D}">
      <dsp:nvSpPr>
        <dsp:cNvPr id="0" name=""/>
        <dsp:cNvSpPr/>
      </dsp:nvSpPr>
      <dsp:spPr>
        <a:xfrm>
          <a:off x="976428" y="886418"/>
          <a:ext cx="2685178" cy="15948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9352" rIns="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No difference</a:t>
          </a:r>
          <a:endParaRPr lang="en-GB" sz="4200" kern="1200" dirty="0"/>
        </a:p>
      </dsp:txBody>
      <dsp:txXfrm>
        <a:off x="976428" y="886418"/>
        <a:ext cx="2685178" cy="1594833"/>
      </dsp:txXfrm>
    </dsp:sp>
    <dsp:sp modelId="{A307365A-6CD9-4C6E-893E-F9B6ADAC14A3}">
      <dsp:nvSpPr>
        <dsp:cNvPr id="0" name=""/>
        <dsp:cNvSpPr/>
      </dsp:nvSpPr>
      <dsp:spPr>
        <a:xfrm>
          <a:off x="4068452" y="1407180"/>
          <a:ext cx="3173392" cy="159483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9352" rIns="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No difference</a:t>
          </a:r>
          <a:endParaRPr lang="en-GB" sz="4200" kern="1200" dirty="0"/>
        </a:p>
      </dsp:txBody>
      <dsp:txXfrm>
        <a:off x="4068452" y="1407180"/>
        <a:ext cx="3173392" cy="1594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53747-29A2-4AB7-985C-C48A06C71ABF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2FD90-DFD4-48F1-8291-7DF97B28B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81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2FD90-DFD4-48F1-8291-7DF97B28BC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74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1EAC11C-E82A-473C-8794-96E021387DEA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2CD34F-71CC-432B-ABC4-497C6BE72A4A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1C-E82A-473C-8794-96E021387DEA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D34F-71CC-432B-ABC4-497C6BE72A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1C-E82A-473C-8794-96E021387DEA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D34F-71CC-432B-ABC4-497C6BE72A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1C-E82A-473C-8794-96E021387DEA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D34F-71CC-432B-ABC4-497C6BE72A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1C-E82A-473C-8794-96E021387DEA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D34F-71CC-432B-ABC4-497C6BE72A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1C-E82A-473C-8794-96E021387DEA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D34F-71CC-432B-ABC4-497C6BE72A4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1C-E82A-473C-8794-96E021387DEA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D34F-71CC-432B-ABC4-497C6BE72A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1C-E82A-473C-8794-96E021387DEA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D34F-71CC-432B-ABC4-497C6BE72A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1C-E82A-473C-8794-96E021387DEA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D34F-71CC-432B-ABC4-497C6BE72A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1C-E82A-473C-8794-96E021387DEA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D34F-71CC-432B-ABC4-497C6BE72A4A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11C-E82A-473C-8794-96E021387DEA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D34F-71CC-432B-ABC4-497C6BE72A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1EAC11C-E82A-473C-8794-96E021387DEA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72CD34F-71CC-432B-ABC4-497C6BE72A4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324544" y="-27384"/>
            <a:ext cx="9865096" cy="3168352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140968"/>
            <a:ext cx="3313355" cy="1702160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Academy Conversion</a:t>
            </a: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976683"/>
            <a:ext cx="3309803" cy="1260629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Consultation </a:t>
            </a:r>
          </a:p>
          <a:p>
            <a:r>
              <a:rPr lang="en-GB" sz="2800" b="1" dirty="0" smtClean="0"/>
              <a:t>30</a:t>
            </a:r>
            <a:r>
              <a:rPr lang="en-GB" sz="2800" b="1" baseline="30000" dirty="0" smtClean="0"/>
              <a:t>th</a:t>
            </a:r>
            <a:r>
              <a:rPr lang="en-GB" sz="2800" b="1" dirty="0" smtClean="0"/>
              <a:t> April 2014</a:t>
            </a:r>
            <a:endParaRPr lang="en-GB" sz="2800" b="1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10651" r="26128" b="22156"/>
          <a:stretch>
            <a:fillRect/>
          </a:stretch>
        </p:blipFill>
        <p:spPr bwMode="auto">
          <a:xfrm>
            <a:off x="257760" y="456944"/>
            <a:ext cx="2226008" cy="168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00" y="260864"/>
            <a:ext cx="15843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E:\AB_HT_Docs\Logos\School Log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22" y="456944"/>
            <a:ext cx="1860024" cy="168746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Picture 4" descr="E:\AB_HT_Docs\Logos\Copy of Infants Logo 201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9342"/>
            <a:ext cx="1860024" cy="170266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11560" y="234048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Shardlow</a:t>
            </a:r>
            <a:r>
              <a:rPr lang="en-GB" dirty="0" smtClean="0"/>
              <a:t>                           </a:t>
            </a:r>
            <a:r>
              <a:rPr lang="en-GB" dirty="0" err="1" smtClean="0"/>
              <a:t>Sawley</a:t>
            </a:r>
            <a:r>
              <a:rPr lang="en-GB" dirty="0" smtClean="0"/>
              <a:t> 	                </a:t>
            </a:r>
            <a:r>
              <a:rPr lang="en-GB" dirty="0" err="1" smtClean="0"/>
              <a:t>Dovedale</a:t>
            </a:r>
            <a:r>
              <a:rPr lang="en-GB" dirty="0" smtClean="0"/>
              <a:t>                  </a:t>
            </a:r>
            <a:r>
              <a:rPr lang="en-GB" dirty="0" err="1" smtClean="0"/>
              <a:t>Sawley</a:t>
            </a:r>
            <a:r>
              <a:rPr lang="en-GB" dirty="0" smtClean="0"/>
              <a:t> </a:t>
            </a:r>
          </a:p>
          <a:p>
            <a:r>
              <a:rPr lang="en-GB" dirty="0" smtClean="0"/>
              <a:t> Primary                        Junior School               Primary              Infant &amp; Nursery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3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887563"/>
              </p:ext>
            </p:extLst>
          </p:nvPr>
        </p:nvGraphicFramePr>
        <p:xfrm>
          <a:off x="971600" y="836712"/>
          <a:ext cx="7344816" cy="1094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04"/>
                <a:gridCol w="1836204"/>
                <a:gridCol w="1836204"/>
                <a:gridCol w="1836204"/>
              </a:tblGrid>
              <a:tr h="450050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School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Same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Academy</a:t>
                      </a:r>
                      <a:endParaRPr lang="en-GB" sz="12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Admissions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aseline="0" dirty="0" smtClean="0"/>
                        <a:t>LA Schools admission criteria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Apply via Derbyshire admissions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Adhere to School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Admissions</a:t>
                      </a:r>
                      <a:r>
                        <a:rPr lang="en-GB" sz="1200" baseline="0" dirty="0" smtClean="0"/>
                        <a:t> code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1200" baseline="0" dirty="0" smtClean="0"/>
                        <a:t>Published admissions policy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Academ</a:t>
                      </a:r>
                      <a:r>
                        <a:rPr lang="en-GB" sz="1200" baseline="0" dirty="0" smtClean="0"/>
                        <a:t>y Trust admission criteria</a:t>
                      </a:r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School Funding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LA retains proportion of funding</a:t>
                      </a:r>
                      <a:r>
                        <a:rPr lang="en-GB" sz="1200" baseline="0" dirty="0" smtClean="0"/>
                        <a:t> to</a:t>
                      </a:r>
                      <a:r>
                        <a:rPr lang="en-GB" sz="1200" dirty="0" smtClean="0"/>
                        <a:t> provide services for all Derbyshire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200" dirty="0" smtClean="0"/>
                        <a:t>DFE provides funding based on pupil 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Entire funding used to provide services for to suit MAT schools</a:t>
                      </a:r>
                      <a:endParaRPr lang="en-GB" sz="12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Nursery Funding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200" dirty="0" smtClean="0"/>
                        <a:t>15 hours free Early Years/Nursery funding will</a:t>
                      </a:r>
                      <a:r>
                        <a:rPr lang="en-GB" sz="1200" baseline="0" dirty="0" smtClean="0"/>
                        <a:t> still be available </a:t>
                      </a:r>
                      <a:r>
                        <a:rPr lang="en-GB" sz="1200" dirty="0" smtClean="0"/>
                        <a:t>from the Local Authority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Special Needs funding and support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Provision and</a:t>
                      </a:r>
                      <a:r>
                        <a:rPr lang="en-GB" sz="1200" baseline="0" dirty="0" smtClean="0"/>
                        <a:t> support will remain the same and be subject to the same legislation. 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GB" sz="1200" baseline="0" dirty="0" smtClean="0"/>
                        <a:t>The LA will continue to coordinate statements of SEN and related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Leave</a:t>
                      </a:r>
                      <a:r>
                        <a:rPr lang="en-GB" sz="1200" baseline="0" dirty="0" smtClean="0"/>
                        <a:t> of </a:t>
                      </a:r>
                      <a:r>
                        <a:rPr lang="en-GB" sz="1200" dirty="0" smtClean="0"/>
                        <a:t>Absence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Curriculum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Implement national curriculum as directed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Each</a:t>
                      </a:r>
                      <a:r>
                        <a:rPr lang="en-GB" sz="1200" baseline="0" dirty="0" smtClean="0"/>
                        <a:t> school continues to</a:t>
                      </a:r>
                      <a:r>
                        <a:rPr lang="en-GB" sz="1200" dirty="0" smtClean="0"/>
                        <a:t> plan engaging activities to maximise attainment</a:t>
                      </a:r>
                      <a:r>
                        <a:rPr lang="en-GB" sz="1200" baseline="0" dirty="0" smtClean="0"/>
                        <a:t> and</a:t>
                      </a:r>
                      <a:r>
                        <a:rPr lang="en-GB" sz="1200" dirty="0" smtClean="0"/>
                        <a:t> progress for</a:t>
                      </a:r>
                      <a:r>
                        <a:rPr lang="en-GB" sz="1200" baseline="0" dirty="0" smtClean="0"/>
                        <a:t> pupils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Create own  curriculum</a:t>
                      </a:r>
                      <a:endParaRPr lang="en-GB" sz="1200" dirty="0" smtClean="0"/>
                    </a:p>
                    <a:p>
                      <a:pPr algn="l"/>
                      <a:r>
                        <a:rPr lang="en-GB" sz="1200" dirty="0" smtClean="0"/>
                        <a:t>which meets DFE requirements</a:t>
                      </a:r>
                      <a:endParaRPr lang="en-GB" sz="12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OFSTED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Local Authority inspected with reference to supporting all</a:t>
                      </a:r>
                      <a:r>
                        <a:rPr lang="en-GB" sz="1200" baseline="0" dirty="0" smtClean="0"/>
                        <a:t> schools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Same</a:t>
                      </a:r>
                      <a:r>
                        <a:rPr lang="en-GB" sz="1200" baseline="0" dirty="0" smtClean="0"/>
                        <a:t> Inspection criteria for each school individually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MAT inspected with reference to supporting each</a:t>
                      </a:r>
                      <a:r>
                        <a:rPr lang="en-GB" sz="1200" baseline="0" dirty="0" smtClean="0"/>
                        <a:t> school</a:t>
                      </a:r>
                      <a:endParaRPr lang="en-GB" sz="12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Buildings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LA approval and</a:t>
                      </a:r>
                      <a:r>
                        <a:rPr lang="en-GB" sz="1200" baseline="0" dirty="0" smtClean="0"/>
                        <a:t> specifications apply as Landlords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GB" sz="1200" dirty="0" smtClean="0"/>
                        <a:t>All building work must</a:t>
                      </a:r>
                      <a:r>
                        <a:rPr lang="en-GB" sz="1200" baseline="0" dirty="0" smtClean="0"/>
                        <a:t> meet </a:t>
                      </a:r>
                      <a:r>
                        <a:rPr lang="en-GB" sz="1200" dirty="0" smtClean="0"/>
                        <a:t>Planning Permission,</a:t>
                      </a:r>
                      <a:r>
                        <a:rPr lang="en-GB" sz="1200" baseline="0" dirty="0" smtClean="0"/>
                        <a:t> Building Regulations and Audit requirements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Term Dates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School Day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/>
                </a:tc>
              </a:tr>
              <a:tr h="450050"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School Name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Each school name</a:t>
                      </a:r>
                      <a:r>
                        <a:rPr lang="en-GB" sz="1200" baseline="0" dirty="0" smtClean="0"/>
                        <a:t> will stay the same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The Multi Academy Trust must have a name – we are proposing Willows Academy</a:t>
                      </a:r>
                      <a:r>
                        <a:rPr lang="en-GB" sz="1200" baseline="0" dirty="0" smtClean="0"/>
                        <a:t> Trust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00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12368" y="35913"/>
            <a:ext cx="615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Special Needs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4149080"/>
            <a:ext cx="3168352" cy="2088232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539552" y="908720"/>
            <a:ext cx="8136904" cy="3888432"/>
            <a:chOff x="539552" y="404664"/>
            <a:chExt cx="8136904" cy="3888432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4188645586"/>
                </p:ext>
              </p:extLst>
            </p:nvPr>
          </p:nvGraphicFramePr>
          <p:xfrm>
            <a:off x="539552" y="404664"/>
            <a:ext cx="8136904" cy="3888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2267744" y="764704"/>
              <a:ext cx="3600400" cy="509384"/>
              <a:chOff x="976428" y="886418"/>
              <a:chExt cx="2685178" cy="159483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76428" y="886418"/>
                <a:ext cx="2685178" cy="1594833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976428" y="886418"/>
                <a:ext cx="2685178" cy="15948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7564" rIns="0" bIns="72390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900" b="1" kern="1200" dirty="0" smtClean="0">
                    <a:solidFill>
                      <a:srgbClr val="00B050"/>
                    </a:solidFill>
                  </a:rPr>
                  <a:t>Derbyshire School </a:t>
                </a:r>
                <a:endParaRPr lang="en-GB" sz="1900" b="1" kern="12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071016" y="3495680"/>
              <a:ext cx="3173392" cy="509384"/>
              <a:chOff x="4068452" y="1407180"/>
              <a:chExt cx="3173392" cy="15948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068452" y="1407180"/>
                <a:ext cx="3173392" cy="1594833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4068452" y="1407180"/>
                <a:ext cx="3173392" cy="15948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71120" rIns="0" bIns="76200" numCol="1" spcCol="1270" anchor="ctr" anchorCtr="0">
                <a:noAutofit/>
              </a:bodyPr>
              <a:lstStyle/>
              <a:p>
                <a:pPr lvl="0" algn="l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i="0" u="none" kern="1200" dirty="0" smtClean="0">
                    <a:solidFill>
                      <a:srgbClr val="00B050"/>
                    </a:solidFill>
                  </a:rPr>
                  <a:t>MAT Academy</a:t>
                </a:r>
                <a:endParaRPr lang="en-GB" sz="2000" b="1" i="0" u="none" kern="1200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579800" y="4716690"/>
            <a:ext cx="7992000" cy="1736646"/>
          </a:xfrm>
          <a:prstGeom prst="round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B050"/>
                </a:solidFill>
              </a:rPr>
              <a:t>Provision and support will remain the same and be subject to the same legislation.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B050"/>
                </a:solidFill>
              </a:rPr>
              <a:t>The LA will continue to coordinate statements of SEN and related funding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0624" y="303039"/>
            <a:ext cx="79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What is the difference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2632" y="4218865"/>
            <a:ext cx="79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What is the same ?</a:t>
            </a:r>
          </a:p>
        </p:txBody>
      </p:sp>
      <p:pic>
        <p:nvPicPr>
          <p:cNvPr id="1028" name="Picture 4" descr="C:\Users\Marieh15\AppData\Local\Microsoft\Windows\Temporary Internet Files\Content.IE5\CVL4BQEQ\MC90044184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71" y="836712"/>
            <a:ext cx="1233225" cy="13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12368" y="35913"/>
            <a:ext cx="615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Buildings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4149080"/>
            <a:ext cx="3168352" cy="2088232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539552" y="908720"/>
            <a:ext cx="8136904" cy="3888432"/>
            <a:chOff x="539552" y="404664"/>
            <a:chExt cx="8136904" cy="3888432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597741155"/>
                </p:ext>
              </p:extLst>
            </p:nvPr>
          </p:nvGraphicFramePr>
          <p:xfrm>
            <a:off x="539552" y="404664"/>
            <a:ext cx="8136904" cy="3888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2267744" y="764704"/>
              <a:ext cx="3600400" cy="509384"/>
              <a:chOff x="976428" y="886418"/>
              <a:chExt cx="2685178" cy="159483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76428" y="886418"/>
                <a:ext cx="2685178" cy="1594833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976428" y="886418"/>
                <a:ext cx="2685178" cy="15948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7564" rIns="0" bIns="72390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900" b="1" kern="1200" dirty="0" smtClean="0">
                    <a:solidFill>
                      <a:srgbClr val="00B050"/>
                    </a:solidFill>
                  </a:rPr>
                  <a:t>Derbyshire School </a:t>
                </a:r>
                <a:endParaRPr lang="en-GB" sz="1900" b="1" kern="12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071016" y="3495680"/>
              <a:ext cx="3173392" cy="509384"/>
              <a:chOff x="4068452" y="1407180"/>
              <a:chExt cx="3173392" cy="15948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068452" y="1407180"/>
                <a:ext cx="3173392" cy="1594833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4068452" y="1407180"/>
                <a:ext cx="3173392" cy="15948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71120" rIns="0" bIns="76200" numCol="1" spcCol="1270" anchor="ctr" anchorCtr="0">
                <a:noAutofit/>
              </a:bodyPr>
              <a:lstStyle/>
              <a:p>
                <a:pPr lvl="0" algn="l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i="0" u="none" kern="1200" dirty="0" smtClean="0">
                    <a:solidFill>
                      <a:srgbClr val="00B050"/>
                    </a:solidFill>
                  </a:rPr>
                  <a:t>MAT Academy</a:t>
                </a:r>
                <a:endParaRPr lang="en-GB" sz="2000" b="1" i="0" u="none" kern="1200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579800" y="4716689"/>
            <a:ext cx="7992000" cy="1656000"/>
          </a:xfrm>
          <a:prstGeom prst="round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2400" b="1" dirty="0">
                <a:solidFill>
                  <a:srgbClr val="00B050"/>
                </a:solidFill>
              </a:rPr>
              <a:t>All building work must meet Planning Permission, Building Regulations and Audit requirements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624" y="303039"/>
            <a:ext cx="79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What is the difference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2632" y="4218865"/>
            <a:ext cx="79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What is the same ?</a:t>
            </a:r>
          </a:p>
        </p:txBody>
      </p:sp>
      <p:pic>
        <p:nvPicPr>
          <p:cNvPr id="2050" name="Picture 2" descr="C:\Users\Marieh15\AppData\Local\Microsoft\Windows\Temporary Internet Files\Content.IE5\CVL4BQEQ\MC900437651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64704"/>
            <a:ext cx="158437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7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12368" y="35913"/>
            <a:ext cx="615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School Name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4149080"/>
            <a:ext cx="3168352" cy="2088232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539552" y="908720"/>
            <a:ext cx="8136904" cy="3888432"/>
            <a:chOff x="539552" y="404664"/>
            <a:chExt cx="8136904" cy="3888432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555101511"/>
                </p:ext>
              </p:extLst>
            </p:nvPr>
          </p:nvGraphicFramePr>
          <p:xfrm>
            <a:off x="539552" y="404664"/>
            <a:ext cx="8136904" cy="3888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2267744" y="764704"/>
              <a:ext cx="3600400" cy="509384"/>
              <a:chOff x="976428" y="886418"/>
              <a:chExt cx="2685178" cy="159483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76428" y="886418"/>
                <a:ext cx="2685178" cy="1594833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976428" y="886418"/>
                <a:ext cx="2685178" cy="15948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7564" rIns="0" bIns="72390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900" b="1" kern="1200" dirty="0" smtClean="0">
                    <a:solidFill>
                      <a:srgbClr val="00B050"/>
                    </a:solidFill>
                  </a:rPr>
                  <a:t>Derbyshire School </a:t>
                </a:r>
                <a:endParaRPr lang="en-GB" sz="1900" b="1" kern="12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071016" y="3495680"/>
              <a:ext cx="3173392" cy="509384"/>
              <a:chOff x="4068452" y="1407180"/>
              <a:chExt cx="3173392" cy="15948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068452" y="1407180"/>
                <a:ext cx="3173392" cy="1594833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4068452" y="1407180"/>
                <a:ext cx="3173392" cy="15948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71120" rIns="0" bIns="76200" numCol="1" spcCol="1270" anchor="ctr" anchorCtr="0">
                <a:noAutofit/>
              </a:bodyPr>
              <a:lstStyle/>
              <a:p>
                <a:pPr lvl="0" algn="l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i="0" u="none" kern="1200" dirty="0" smtClean="0">
                    <a:solidFill>
                      <a:srgbClr val="00B050"/>
                    </a:solidFill>
                  </a:rPr>
                  <a:t>MAT Academy</a:t>
                </a:r>
                <a:endParaRPr lang="en-GB" sz="2000" b="1" i="0" u="none" kern="1200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579800" y="4716688"/>
            <a:ext cx="7992000" cy="1584000"/>
          </a:xfrm>
          <a:prstGeom prst="round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GB" sz="2400" b="1" i="0" u="none" dirty="0" smtClean="0"/>
              <a:t>Each school name</a:t>
            </a:r>
            <a:r>
              <a:rPr lang="en-GB" sz="2400" b="1" i="0" u="none" baseline="0" dirty="0" smtClean="0"/>
              <a:t> will stay the same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b="1" dirty="0" smtClean="0"/>
              <a:t>Each school will retain it’s own unique identity and ethos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540624" y="303039"/>
            <a:ext cx="79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What is the difference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2632" y="4218865"/>
            <a:ext cx="79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What is the same ?</a:t>
            </a:r>
          </a:p>
        </p:txBody>
      </p:sp>
      <p:pic>
        <p:nvPicPr>
          <p:cNvPr id="4098" name="Picture 2" descr="C:\Users\Marieh15\AppData\Local\Microsoft\Windows\Temporary Internet Files\Content.IE5\2THWE7CT\MC90043763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66" y="851674"/>
            <a:ext cx="1679890" cy="167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12368" y="35913"/>
            <a:ext cx="615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OFSTED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4149080"/>
            <a:ext cx="3168352" cy="2088232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539552" y="908720"/>
            <a:ext cx="8136904" cy="3888432"/>
            <a:chOff x="539552" y="404664"/>
            <a:chExt cx="8136904" cy="3888432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579654142"/>
                </p:ext>
              </p:extLst>
            </p:nvPr>
          </p:nvGraphicFramePr>
          <p:xfrm>
            <a:off x="539552" y="404664"/>
            <a:ext cx="8136904" cy="3888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2267744" y="764704"/>
              <a:ext cx="3600400" cy="509384"/>
              <a:chOff x="976428" y="886418"/>
              <a:chExt cx="2685178" cy="159483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76428" y="886418"/>
                <a:ext cx="2685178" cy="1594833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976428" y="886418"/>
                <a:ext cx="2685178" cy="15948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7564" rIns="0" bIns="72390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900" b="1" kern="1200" dirty="0" smtClean="0">
                    <a:solidFill>
                      <a:srgbClr val="00B050"/>
                    </a:solidFill>
                  </a:rPr>
                  <a:t>Derbyshire School </a:t>
                </a:r>
                <a:endParaRPr lang="en-GB" sz="1900" b="1" kern="12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071016" y="3495680"/>
              <a:ext cx="3173392" cy="509384"/>
              <a:chOff x="4068452" y="1407180"/>
              <a:chExt cx="3173392" cy="15948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068452" y="1407180"/>
                <a:ext cx="3173392" cy="1594833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4068452" y="1407180"/>
                <a:ext cx="3173392" cy="15948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71120" rIns="0" bIns="76200" numCol="1" spcCol="1270" anchor="ctr" anchorCtr="0">
                <a:noAutofit/>
              </a:bodyPr>
              <a:lstStyle/>
              <a:p>
                <a:pPr lvl="0" algn="l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i="0" u="none" kern="1200" dirty="0" smtClean="0">
                    <a:solidFill>
                      <a:srgbClr val="00B050"/>
                    </a:solidFill>
                  </a:rPr>
                  <a:t>MAT Academy</a:t>
                </a:r>
                <a:endParaRPr lang="en-GB" sz="2000" b="1" i="0" u="none" kern="1200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579800" y="4716689"/>
            <a:ext cx="7992000" cy="1656000"/>
          </a:xfrm>
          <a:prstGeom prst="round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GB" sz="2400" b="1" dirty="0">
                <a:solidFill>
                  <a:srgbClr val="00B050"/>
                </a:solidFill>
              </a:rPr>
              <a:t>Inspection criteria remains the same.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b="1" dirty="0">
                <a:solidFill>
                  <a:srgbClr val="00B050"/>
                </a:solidFill>
              </a:rPr>
              <a:t>Each school will still be inspected individually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624" y="303039"/>
            <a:ext cx="79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What is the difference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2632" y="4218865"/>
            <a:ext cx="79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What is the same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32" y="764704"/>
            <a:ext cx="1477208" cy="14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4008" y="35913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Admissions</a:t>
            </a: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4149080"/>
            <a:ext cx="3168352" cy="2088232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539552" y="1052736"/>
            <a:ext cx="8136904" cy="3888432"/>
            <a:chOff x="539552" y="404664"/>
            <a:chExt cx="8136904" cy="3888432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885439212"/>
                </p:ext>
              </p:extLst>
            </p:nvPr>
          </p:nvGraphicFramePr>
          <p:xfrm>
            <a:off x="539552" y="404664"/>
            <a:ext cx="8136904" cy="3888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2267744" y="764704"/>
              <a:ext cx="3600400" cy="509384"/>
              <a:chOff x="976428" y="886418"/>
              <a:chExt cx="2685178" cy="159483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76428" y="886418"/>
                <a:ext cx="2685178" cy="1594833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976428" y="886418"/>
                <a:ext cx="2685178" cy="15948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7564" rIns="0" bIns="72390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900" b="1" kern="1200" dirty="0" smtClean="0">
                    <a:solidFill>
                      <a:srgbClr val="00B050"/>
                    </a:solidFill>
                  </a:rPr>
                  <a:t>Derbyshire School </a:t>
                </a:r>
                <a:endParaRPr lang="en-GB" sz="1900" b="1" kern="12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071016" y="3495680"/>
              <a:ext cx="3173392" cy="509384"/>
              <a:chOff x="4068452" y="1407180"/>
              <a:chExt cx="3173392" cy="15948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068452" y="1407180"/>
                <a:ext cx="3173392" cy="1594833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4068452" y="1407180"/>
                <a:ext cx="3173392" cy="15948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71120" rIns="0" bIns="76200" numCol="1" spcCol="1270" anchor="ctr" anchorCtr="0">
                <a:noAutofit/>
              </a:bodyPr>
              <a:lstStyle/>
              <a:p>
                <a:pPr lvl="0" algn="l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i="0" u="none" kern="1200" dirty="0" smtClean="0">
                    <a:solidFill>
                      <a:srgbClr val="00B050"/>
                    </a:solidFill>
                  </a:rPr>
                  <a:t>MAT Academy</a:t>
                </a:r>
                <a:endParaRPr lang="en-GB" sz="2000" b="1" i="0" u="none" kern="1200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579800" y="5049336"/>
            <a:ext cx="7992000" cy="1328023"/>
          </a:xfrm>
          <a:prstGeom prst="round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b="1" dirty="0">
                <a:solidFill>
                  <a:srgbClr val="00B050"/>
                </a:solidFill>
              </a:rPr>
              <a:t>Apply via Derbyshire admissions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>
                <a:solidFill>
                  <a:srgbClr val="00B050"/>
                </a:solidFill>
              </a:rPr>
              <a:t>Adhere to School Admissions code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>
                <a:solidFill>
                  <a:srgbClr val="00B050"/>
                </a:solidFill>
              </a:rPr>
              <a:t>Published admissions policy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624" y="303039"/>
            <a:ext cx="79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What is the difference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2632" y="4551511"/>
            <a:ext cx="79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What is the same ?</a:t>
            </a:r>
          </a:p>
        </p:txBody>
      </p:sp>
      <p:pic>
        <p:nvPicPr>
          <p:cNvPr id="1027" name="Picture 3" descr="C:\Users\Marieh15\AppData\Local\Microsoft\Windows\Temporary Internet Files\Content.IE5\UZEGECPL\MC90044193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72" y="842402"/>
            <a:ext cx="1635076" cy="14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4008" y="35913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Curriculum</a:t>
            </a: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4149080"/>
            <a:ext cx="3168352" cy="2088232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539552" y="1052736"/>
            <a:ext cx="8136904" cy="3888432"/>
            <a:chOff x="539552" y="404664"/>
            <a:chExt cx="8136904" cy="3888432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2369590056"/>
                </p:ext>
              </p:extLst>
            </p:nvPr>
          </p:nvGraphicFramePr>
          <p:xfrm>
            <a:off x="539552" y="404664"/>
            <a:ext cx="8136904" cy="3888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2267744" y="764704"/>
              <a:ext cx="3600400" cy="509384"/>
              <a:chOff x="976428" y="886418"/>
              <a:chExt cx="2685178" cy="159483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76428" y="886418"/>
                <a:ext cx="2685178" cy="1594833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976428" y="886418"/>
                <a:ext cx="2685178" cy="15948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7564" rIns="0" bIns="72390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900" b="1" kern="1200" dirty="0" smtClean="0">
                    <a:solidFill>
                      <a:srgbClr val="00B050"/>
                    </a:solidFill>
                  </a:rPr>
                  <a:t>Derbyshire School </a:t>
                </a:r>
                <a:endParaRPr lang="en-GB" sz="1900" b="1" kern="12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071016" y="3495680"/>
              <a:ext cx="3173392" cy="509384"/>
              <a:chOff x="4068452" y="1407180"/>
              <a:chExt cx="3173392" cy="15948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068452" y="1407180"/>
                <a:ext cx="3173392" cy="1594833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4068452" y="1407180"/>
                <a:ext cx="3173392" cy="15948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71120" rIns="0" bIns="76200" numCol="1" spcCol="1270" anchor="ctr" anchorCtr="0">
                <a:noAutofit/>
              </a:bodyPr>
              <a:lstStyle/>
              <a:p>
                <a:pPr lvl="0" algn="l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i="0" u="none" kern="1200" dirty="0" smtClean="0">
                    <a:solidFill>
                      <a:srgbClr val="00B050"/>
                    </a:solidFill>
                  </a:rPr>
                  <a:t>MAT Academy</a:t>
                </a:r>
                <a:endParaRPr lang="en-GB" sz="2000" b="1" i="0" u="none" kern="1200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579800" y="5049335"/>
            <a:ext cx="7992000" cy="1332000"/>
          </a:xfrm>
          <a:prstGeom prst="round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2400" b="1" dirty="0">
                <a:solidFill>
                  <a:srgbClr val="00B050"/>
                </a:solidFill>
              </a:rPr>
              <a:t>Each school continues to plan engaging activities to maximise attainment and progress for pupils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624" y="303039"/>
            <a:ext cx="79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What is the difference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2632" y="4551511"/>
            <a:ext cx="79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What is the same ?</a:t>
            </a:r>
          </a:p>
        </p:txBody>
      </p:sp>
      <p:pic>
        <p:nvPicPr>
          <p:cNvPr id="3074" name="Picture 2" descr="C:\Users\Marieh15\AppData\Local\Microsoft\Windows\Temporary Internet Files\Content.IE5\FRQKBJ06\MC90029070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0267"/>
            <a:ext cx="2763617" cy="137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4008" y="3591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Funding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4149080"/>
            <a:ext cx="3168352" cy="2088232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539552" y="1052736"/>
            <a:ext cx="8136904" cy="3888432"/>
            <a:chOff x="539552" y="404664"/>
            <a:chExt cx="8136904" cy="3888432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869152600"/>
                </p:ext>
              </p:extLst>
            </p:nvPr>
          </p:nvGraphicFramePr>
          <p:xfrm>
            <a:off x="539552" y="404664"/>
            <a:ext cx="8136904" cy="3888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2267744" y="764704"/>
              <a:ext cx="3600400" cy="509384"/>
              <a:chOff x="976428" y="886418"/>
              <a:chExt cx="2685178" cy="159483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76428" y="886418"/>
                <a:ext cx="2685178" cy="1594833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976428" y="886418"/>
                <a:ext cx="2685178" cy="15948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7564" rIns="0" bIns="72390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kern="1200" dirty="0" smtClean="0">
                    <a:solidFill>
                      <a:srgbClr val="00B050"/>
                    </a:solidFill>
                  </a:rPr>
                  <a:t>Derbyshire School </a:t>
                </a:r>
                <a:endParaRPr lang="en-GB" sz="2000" b="1" kern="12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071016" y="3495680"/>
              <a:ext cx="3173392" cy="509384"/>
              <a:chOff x="4068452" y="1407180"/>
              <a:chExt cx="3173392" cy="15948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068452" y="1407180"/>
                <a:ext cx="3173392" cy="1594833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4068452" y="1407180"/>
                <a:ext cx="3173392" cy="15948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71120" rIns="0" bIns="76200" numCol="1" spcCol="1270" anchor="ctr" anchorCtr="0">
                <a:noAutofit/>
              </a:bodyPr>
              <a:lstStyle/>
              <a:p>
                <a:pPr lvl="0" algn="l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i="0" u="none" kern="1200" dirty="0" smtClean="0">
                    <a:solidFill>
                      <a:srgbClr val="00B050"/>
                    </a:solidFill>
                  </a:rPr>
                  <a:t>MAT Academy</a:t>
                </a:r>
                <a:endParaRPr lang="en-GB" sz="2000" b="1" i="0" u="none" kern="1200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579800" y="5049336"/>
            <a:ext cx="7992000" cy="1296000"/>
          </a:xfrm>
          <a:prstGeom prst="round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B050"/>
                </a:solidFill>
              </a:rPr>
              <a:t>DFE provides funding based on pupil numbers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624" y="303039"/>
            <a:ext cx="79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What is the difference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2632" y="4551511"/>
            <a:ext cx="79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What is the same ?</a:t>
            </a:r>
          </a:p>
        </p:txBody>
      </p:sp>
      <p:pic>
        <p:nvPicPr>
          <p:cNvPr id="1026" name="Picture 2" descr="C:\Users\Marieh15\AppData\Local\Microsoft\Windows\Temporary Internet Files\Content.IE5\FRQKBJ06\MC90043160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016" y="62068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4008" y="3591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Nursery Funding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4158453"/>
            <a:ext cx="3168352" cy="2088232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/>
          <p:cNvGrpSpPr/>
          <p:nvPr/>
        </p:nvGrpSpPr>
        <p:grpSpPr>
          <a:xfrm>
            <a:off x="539552" y="1052736"/>
            <a:ext cx="8136904" cy="3888432"/>
            <a:chOff x="539552" y="404664"/>
            <a:chExt cx="8136904" cy="3888432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118715415"/>
                </p:ext>
              </p:extLst>
            </p:nvPr>
          </p:nvGraphicFramePr>
          <p:xfrm>
            <a:off x="539552" y="404664"/>
            <a:ext cx="8136904" cy="38884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2267744" y="764704"/>
              <a:ext cx="3600400" cy="509384"/>
              <a:chOff x="976428" y="886418"/>
              <a:chExt cx="2685178" cy="159483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76428" y="886418"/>
                <a:ext cx="2685178" cy="1594833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ectangle 10"/>
              <p:cNvSpPr/>
              <p:nvPr/>
            </p:nvSpPr>
            <p:spPr>
              <a:xfrm>
                <a:off x="976428" y="886418"/>
                <a:ext cx="2685178" cy="15948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67564" rIns="0" bIns="72390" numCol="1" spcCol="1270" anchor="ctr" anchorCtr="0">
                <a:noAutofit/>
              </a:bodyPr>
              <a:lstStyle/>
              <a:p>
                <a:pPr lvl="0" algn="l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kern="1200" dirty="0" smtClean="0">
                    <a:solidFill>
                      <a:srgbClr val="00B050"/>
                    </a:solidFill>
                  </a:rPr>
                  <a:t>Derbyshire School </a:t>
                </a:r>
                <a:endParaRPr lang="en-GB" sz="2000" b="1" kern="12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071016" y="3495680"/>
              <a:ext cx="3173392" cy="509384"/>
              <a:chOff x="4068452" y="1407180"/>
              <a:chExt cx="3173392" cy="159483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068452" y="1407180"/>
                <a:ext cx="3173392" cy="1594833"/>
              </a:xfrm>
              <a:prstGeom prst="rect">
                <a:avLst/>
              </a:pr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4068452" y="1407180"/>
                <a:ext cx="3173392" cy="15948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71120" rIns="0" bIns="76200" numCol="1" spcCol="1270" anchor="ctr" anchorCtr="0">
                <a:noAutofit/>
              </a:bodyPr>
              <a:lstStyle/>
              <a:p>
                <a:pPr lvl="0" algn="l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i="0" u="none" kern="1200" dirty="0" smtClean="0">
                    <a:solidFill>
                      <a:srgbClr val="00B050"/>
                    </a:solidFill>
                  </a:rPr>
                  <a:t>MAT Academy</a:t>
                </a:r>
                <a:endParaRPr lang="en-GB" sz="2000" b="1" i="0" u="none" kern="1200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540624" y="5128287"/>
            <a:ext cx="7992000" cy="1260000"/>
          </a:xfrm>
          <a:prstGeom prst="round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00B050"/>
                </a:solidFill>
              </a:rPr>
              <a:t>15 hours free Early Years/Nursery funding will still be available from the Local Authority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0624" y="303039"/>
            <a:ext cx="79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What is the difference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2632" y="4551511"/>
            <a:ext cx="7991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What is the same ?</a:t>
            </a:r>
          </a:p>
        </p:txBody>
      </p:sp>
      <p:pic>
        <p:nvPicPr>
          <p:cNvPr id="1026" name="Picture 2" descr="C:\Users\Marieh15\AppData\Local\Microsoft\Windows\Temporary Internet Files\Content.IE5\FRQKBJ06\MC90043160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97" y="765353"/>
            <a:ext cx="1727543" cy="172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21" y="837361"/>
            <a:ext cx="1025627" cy="1367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482" y="837361"/>
            <a:ext cx="835432" cy="108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840</TotalTime>
  <Words>550</Words>
  <Application>Microsoft Office PowerPoint</Application>
  <PresentationFormat>On-screen Show (4:3)</PresentationFormat>
  <Paragraphs>109</Paragraphs>
  <Slides>10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2</vt:lpstr>
      <vt:lpstr>Austin</vt:lpstr>
      <vt:lpstr>Academy Conversion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Sawley Infant &amp; Nursery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Marieh15</dc:creator>
  <cp:lastModifiedBy>Marie Harral</cp:lastModifiedBy>
  <cp:revision>30</cp:revision>
  <cp:lastPrinted>2016-05-26T13:12:52Z</cp:lastPrinted>
  <dcterms:created xsi:type="dcterms:W3CDTF">2014-04-28T20:09:32Z</dcterms:created>
  <dcterms:modified xsi:type="dcterms:W3CDTF">2016-05-26T13:13:29Z</dcterms:modified>
</cp:coreProperties>
</file>